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300" r:id="rId29"/>
    <p:sldId id="302" r:id="rId30"/>
    <p:sldId id="303" r:id="rId31"/>
    <p:sldId id="269" r:id="rId32"/>
    <p:sldId id="270" r:id="rId33"/>
    <p:sldId id="277" r:id="rId34"/>
    <p:sldId id="278" r:id="rId35"/>
    <p:sldId id="271" r:id="rId36"/>
    <p:sldId id="274" r:id="rId37"/>
    <p:sldId id="279" r:id="rId38"/>
    <p:sldId id="272" r:id="rId39"/>
    <p:sldId id="273" r:id="rId40"/>
    <p:sldId id="280" r:id="rId41"/>
    <p:sldId id="281" r:id="rId4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6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1840-8487-4BA0-9553-BF5B07D31049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C0B65-18FD-4E24-B7B9-44374948F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0B65-18FD-4E24-B7B9-44374948F29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7585-C799-43A1-8503-FF0C15439A26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B379-EFDD-4229-9CA5-61C18CAA209F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236-143E-41C4-8102-8019242DBA13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535F-E471-4B47-A75A-E2EDA5DBEE09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7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5103-3379-4791-984A-9883749F644B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29D-505D-4CBE-87F3-8A60046642AF}" type="datetime1">
              <a:rPr lang="en-US" smtClean="0"/>
              <a:t>12/8/2018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8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F601-FFB3-4861-A114-5A923E16F32D}" type="datetime1">
              <a:rPr lang="en-US" smtClean="0"/>
              <a:t>12/8/2018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4198-DFDD-4088-B54B-579A2EE8129B}" type="datetime1">
              <a:rPr lang="en-US" smtClean="0"/>
              <a:t>12/8/2018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FDF-1643-4D08-8126-69C118BAD11C}" type="datetime1">
              <a:rPr lang="en-US" smtClean="0"/>
              <a:t>12/8/2018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4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5AB6-8738-43C7-895D-20EA19938354}" type="datetime1">
              <a:rPr lang="en-US" smtClean="0"/>
              <a:t>12/8/2018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7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41D2-2F01-49D9-8A56-BC6299B7CE4B}" type="datetime1">
              <a:rPr lang="en-US" smtClean="0"/>
              <a:t>12/8/2018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2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C55C8-4BB8-4E93-9FBB-522669604A7C}" type="datetime1">
              <a:rPr lang="en-US" smtClean="0"/>
              <a:t>12/8/2018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DEBA-C069-48CE-8063-419BC6A7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7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648200"/>
          </a:xfrm>
        </p:spPr>
        <p:txBody>
          <a:bodyPr>
            <a:normAutofit fontScale="90000"/>
          </a:bodyPr>
          <a:lstStyle/>
          <a:p>
            <a:r>
              <a:rPr lang="en-US" sz="9800" i="1" dirty="0" smtClean="0">
                <a:solidFill>
                  <a:srgbClr val="FF0000"/>
                </a:solidFill>
              </a:rPr>
              <a:t>Chapter One</a:t>
            </a:r>
            <a:br>
              <a:rPr lang="en-US" sz="9800" i="1" dirty="0" smtClean="0">
                <a:solidFill>
                  <a:srgbClr val="FF0000"/>
                </a:solidFill>
              </a:rPr>
            </a:br>
            <a:r>
              <a:rPr lang="en-US" sz="9800" i="1" dirty="0" smtClean="0">
                <a:solidFill>
                  <a:srgbClr val="FF0000"/>
                </a:solidFill>
              </a:rPr>
              <a:t/>
            </a:r>
            <a:br>
              <a:rPr lang="en-US" sz="9800" i="1" dirty="0" smtClean="0">
                <a:solidFill>
                  <a:srgbClr val="FF0000"/>
                </a:solidFill>
              </a:rPr>
            </a:br>
            <a:r>
              <a:rPr lang="en-US" sz="9800" b="1" dirty="0">
                <a:solidFill>
                  <a:srgbClr val="00B050"/>
                </a:solidFill>
              </a:rPr>
              <a:t>Elasticity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i="1" dirty="0" smtClean="0">
                <a:solidFill>
                  <a:srgbClr val="FF0000"/>
                </a:solidFill>
              </a:rPr>
              <a:t> </a:t>
            </a:r>
            <a:endParaRPr lang="en-US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>Relation between Stress and Strain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 between the stress and the strain for a material under tension can be found experimentally .</a:t>
            </a:r>
          </a:p>
          <a:p>
            <a:r>
              <a:rPr lang="en-US" dirty="0" smtClean="0"/>
              <a:t>A plot of stress vs. strain .</a:t>
            </a:r>
          </a:p>
          <a:p>
            <a:r>
              <a:rPr lang="en-US" dirty="0" smtClean="0"/>
              <a:t>The diagram gives us the behavior of the material and material properties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:\Physics\phys2s2001\sterss-strain_curve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04800"/>
            <a:ext cx="7239000" cy="6400800"/>
          </a:xfrm>
          <a:noFill/>
          <a:ln/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Elastic Limit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values of the strain , the stress – strain graph is a straight line ; the stress </a:t>
            </a:r>
            <a:r>
              <a:rPr lang="en-US" dirty="0" smtClean="0">
                <a:sym typeface="Symbol"/>
              </a:rPr>
              <a:t> is linearly </a:t>
            </a:r>
            <a:r>
              <a:rPr lang="en-US" dirty="0" smtClean="0"/>
              <a:t>proportional to the strain </a:t>
            </a:r>
            <a:r>
              <a:rPr lang="en-US" dirty="0" smtClean="0">
                <a:sym typeface="Symbol"/>
              </a:rPr>
              <a:t> .Beyond the linear limit A ,the stress is no longer linearly proportional to the strain .However ,from A to the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elastic limit </a:t>
            </a:r>
            <a:r>
              <a:rPr lang="en-US" i="1" dirty="0" smtClean="0">
                <a:sym typeface="Symbol"/>
              </a:rPr>
              <a:t>or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yield point B ,</a:t>
            </a:r>
            <a:r>
              <a:rPr lang="en-US" i="1" dirty="0" smtClean="0">
                <a:sym typeface="Symbol"/>
              </a:rPr>
              <a:t>the object still returns to its original dimensions when the applied force F is removed .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deformation up to B is said to be </a:t>
            </a:r>
            <a:r>
              <a:rPr lang="en-US" i="1" dirty="0" smtClean="0">
                <a:solidFill>
                  <a:srgbClr val="FF0000"/>
                </a:solidFill>
              </a:rPr>
              <a:t>elastic</a:t>
            </a:r>
          </a:p>
          <a:p>
            <a:r>
              <a:rPr lang="en-US" dirty="0" smtClean="0"/>
              <a:t>If the applied force is further increased ,the strain increased rapidly . In this region ,if the applied force is removed ,the object does not return completely to its original dimensions; it retains a permanent deformation .The highest point C on the stress-strain graph is the</a:t>
            </a:r>
            <a:r>
              <a:rPr lang="en-US" i="1" dirty="0" smtClean="0">
                <a:solidFill>
                  <a:srgbClr val="FF0000"/>
                </a:solidFill>
              </a:rPr>
              <a:t> ultimate tension strength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1 </a:t>
            </a:r>
            <a:r>
              <a:rPr lang="en-US" dirty="0" smtClean="0">
                <a:sym typeface="Symbol"/>
              </a:rPr>
              <a:t>of the material or its maximum stress .Beyond this point ,additional strain is produced even by a reduced applied force ,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and fracture occurs at point D .</a:t>
            </a:r>
            <a:r>
              <a:rPr lang="en-US" dirty="0" smtClean="0">
                <a:sym typeface="Symbol"/>
              </a:rPr>
              <a:t>From B to D the material is said to undergo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plastic deformation .</a:t>
            </a:r>
            <a:r>
              <a:rPr lang="en-US" dirty="0" smtClean="0">
                <a:sym typeface="Symbol"/>
              </a:rPr>
              <a:t>If the ultimate tension strength and fracture points C and D are close together , the material is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brittle ; </a:t>
            </a:r>
            <a:r>
              <a:rPr lang="en-US" dirty="0" smtClean="0">
                <a:sym typeface="Symbol"/>
              </a:rPr>
              <a:t>if they are far apart the material is said to be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 ductile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Young’s modulus of elasticity is a value that measures a materials resistance to being deformed elastically 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Hardness is a measure of how resistant solid matter is to various kinds of permanent shape change when a compressive force is applied .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u="sng" dirty="0" smtClean="0">
                <a:solidFill>
                  <a:srgbClr val="FF0000"/>
                </a:solidFill>
              </a:rPr>
              <a:t>Young’s Modulus and Hook’s Law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linear region of the </a:t>
            </a:r>
            <a:r>
              <a:rPr lang="en-US" dirty="0" smtClean="0">
                <a:solidFill>
                  <a:srgbClr val="00B050"/>
                </a:solidFill>
              </a:rPr>
              <a:t>strain vs. stress</a:t>
            </a:r>
            <a:r>
              <a:rPr lang="en-US" dirty="0" smtClean="0"/>
              <a:t> diagram , the slope equals the </a:t>
            </a:r>
            <a:r>
              <a:rPr lang="en-US" dirty="0" smtClean="0">
                <a:solidFill>
                  <a:srgbClr val="00B050"/>
                </a:solidFill>
              </a:rPr>
              <a:t>stress-strain</a:t>
            </a:r>
            <a:r>
              <a:rPr lang="en-US" dirty="0" smtClean="0"/>
              <a:t> ratio and is called </a:t>
            </a:r>
            <a:r>
              <a:rPr lang="en-US" dirty="0" smtClean="0">
                <a:solidFill>
                  <a:srgbClr val="FF0000"/>
                </a:solidFill>
              </a:rPr>
              <a:t>Young’s Modulus or Elastic Modulus (E)</a:t>
            </a:r>
            <a:r>
              <a:rPr lang="en-US" dirty="0" smtClean="0"/>
              <a:t> of the material 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>
            <a:off x="1143000" y="5334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143000" y="44958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V="1">
            <a:off x="1143000" y="2286000"/>
            <a:ext cx="1676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قوس 9"/>
          <p:cNvSpPr/>
          <p:nvPr/>
        </p:nvSpPr>
        <p:spPr>
          <a:xfrm rot="19766778">
            <a:off x="1475049" y="2214923"/>
            <a:ext cx="3543583" cy="19744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ربع نص 11"/>
          <p:cNvSpPr txBox="1"/>
          <p:nvPr/>
        </p:nvSpPr>
        <p:spPr>
          <a:xfrm rot="16200000">
            <a:off x="0" y="29718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Stress(MN/m2)</a:t>
            </a:r>
            <a:endParaRPr lang="en-US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200400" y="4572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495800" y="2362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Breaking point</a:t>
            </a:r>
            <a:endParaRPr lang="en-US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743200" y="2514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 limit</a:t>
            </a:r>
            <a:endParaRPr lang="en-US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752600" y="3810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 behavior</a:t>
            </a:r>
            <a:endParaRPr lang="en-US" dirty="0"/>
          </a:p>
        </p:txBody>
      </p:sp>
      <p:sp>
        <p:nvSpPr>
          <p:cNvPr id="18" name="مخطط انسيابي: رابط 17"/>
          <p:cNvSpPr/>
          <p:nvPr/>
        </p:nvSpPr>
        <p:spPr>
          <a:xfrm>
            <a:off x="4648200" y="21336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مخطط انسيابي: رابط 18"/>
          <p:cNvSpPr/>
          <p:nvPr/>
        </p:nvSpPr>
        <p:spPr>
          <a:xfrm>
            <a:off x="2667000" y="22860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Elastic Modulus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𝑠𝑡𝑟𝑒𝑠𝑠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𝑠𝑡𝑟𝑎𝑖𝑛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i="1" dirty="0" smtClean="0">
                    <a:solidFill>
                      <a:srgbClr val="FF0000"/>
                    </a:solidFill>
                  </a:rPr>
                  <a:t>Example:</a:t>
                </a:r>
              </a:p>
              <a:p>
                <a:r>
                  <a:rPr lang="en-US" dirty="0" smtClean="0"/>
                  <a:t>A 10</a:t>
                </a:r>
                <a:r>
                  <a:rPr lang="en-US" baseline="30000" dirty="0" smtClean="0"/>
                  <a:t>8</a:t>
                </a:r>
                <a:r>
                  <a:rPr lang="en-US" dirty="0" smtClean="0"/>
                  <a:t>N/m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stress produces a </a:t>
                </a:r>
                <a:r>
                  <a:rPr lang="en-US" dirty="0"/>
                  <a:t>strain </a:t>
                </a:r>
                <a:r>
                  <a:rPr lang="en-US" dirty="0" smtClean="0"/>
                  <a:t>                                              5x10</a:t>
                </a:r>
                <a:r>
                  <a:rPr lang="en-US" baseline="30000" dirty="0" smtClean="0"/>
                  <a:t>-4</a:t>
                </a:r>
                <a:r>
                  <a:rPr lang="en-US" dirty="0" smtClean="0"/>
                  <a:t>.What is Young’s modulus for this bar? </a:t>
                </a:r>
              </a:p>
              <a:p>
                <a:r>
                  <a:rPr lang="en-US" i="1" dirty="0" smtClean="0">
                    <a:solidFill>
                      <a:srgbClr val="FF0000"/>
                    </a:solidFill>
                  </a:rPr>
                  <a:t>Solution :</a:t>
                </a:r>
              </a:p>
              <a:p>
                <a:pPr algn="ctr"/>
                <a:r>
                  <a:rPr lang="en-US" dirty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  <m:r>
                          <a:rPr lang="en-US" b="0" i="1" baseline="30000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baseline="30000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= 20x10</a:t>
                </a:r>
                <a:r>
                  <a:rPr lang="en-US" baseline="30000" dirty="0" smtClean="0"/>
                  <a:t>10 </a:t>
                </a:r>
                <a:r>
                  <a:rPr lang="en-US" dirty="0" smtClean="0"/>
                  <a:t>N/m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Deformation types and define 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elastic modulus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1.Young’s modulus ,</a:t>
            </a:r>
            <a:r>
              <a:rPr lang="en-US" dirty="0" smtClean="0"/>
              <a:t>which measures the resistance of a solid to a change in its length.</a:t>
            </a:r>
          </a:p>
          <a:p>
            <a:pPr algn="ctr"/>
            <a:r>
              <a:rPr lang="ar-IQ" dirty="0" smtClean="0"/>
              <a:t>نتوقع معامل </a:t>
            </a:r>
            <a:r>
              <a:rPr lang="ar-IQ" dirty="0" err="1" smtClean="0"/>
              <a:t>يونح</a:t>
            </a:r>
            <a:r>
              <a:rPr lang="ar-IQ" dirty="0" smtClean="0"/>
              <a:t> للحديد اكبر من معامل </a:t>
            </a:r>
            <a:r>
              <a:rPr lang="ar-IQ" dirty="0" err="1" smtClean="0"/>
              <a:t>يونج</a:t>
            </a:r>
            <a:r>
              <a:rPr lang="ar-IQ" dirty="0" smtClean="0"/>
              <a:t> للمطاط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Shear modulus ,</a:t>
            </a:r>
            <a:r>
              <a:rPr lang="en-US" dirty="0" smtClean="0"/>
              <a:t>which measures the resistance to motion of the planes within a solid parallel to each other.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3. Bulk modulus ,</a:t>
            </a:r>
            <a:r>
              <a:rPr lang="en-US" dirty="0" smtClean="0"/>
              <a:t> which measures the resistance of solider or liquids to changes in their volume.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Young’s Modulus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Elasticity in Length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839200" cy="4525963"/>
              </a:xfrm>
            </p:spPr>
            <p:txBody>
              <a:bodyPr/>
              <a:lstStyle/>
              <a:p>
                <a:pPr algn="ctr"/>
                <a:r>
                  <a:rPr lang="en-US" sz="4800" dirty="0" smtClean="0"/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sz="480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sz="4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/>
                          </a:rPr>
                          <m:t>𝐹</m:t>
                        </m:r>
                        <m:r>
                          <a:rPr lang="en-US" sz="4800" b="0" i="1" dirty="0" smtClean="0">
                            <a:latin typeface="Cambria Math"/>
                          </a:rPr>
                          <m:t>/</m:t>
                        </m:r>
                        <m:r>
                          <a:rPr lang="en-US" sz="4800" b="0" i="1" dirty="0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48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4800" b="0" i="1" dirty="0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en-US" sz="4800" b="0" i="1" dirty="0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sz="4800" b="0" i="1" dirty="0" smtClean="0">
                            <a:latin typeface="Cambria Math"/>
                            <a:ea typeface="Cambria Math"/>
                          </a:rPr>
                          <m:t>𝐿𝑜</m:t>
                        </m:r>
                      </m:den>
                    </m:f>
                  </m:oMath>
                </a14:m>
                <a:r>
                  <a:rPr lang="en-US" dirty="0" smtClean="0"/>
                  <a:t>  Young’s modulus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Young’s modulus is typically used to characterize</a:t>
                </a:r>
              </a:p>
              <a:p>
                <a:r>
                  <a:rPr lang="en-US" dirty="0" smtClean="0"/>
                  <a:t> a rod stressed under either tension or compression 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839200" cy="4525963"/>
              </a:xfrm>
              <a:blipFill rotWithShape="1">
                <a:blip r:embed="rId2"/>
                <a:stretch>
                  <a:fillRect l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i="1" dirty="0">
                <a:solidFill>
                  <a:srgbClr val="FF0000"/>
                </a:solidFill>
              </a:rPr>
              <a:t>Elastic  Properties of Materials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7200" dirty="0"/>
              <a:t>Stress</a:t>
            </a:r>
          </a:p>
          <a:p>
            <a:pPr marL="457200" indent="-457200">
              <a:buFontTx/>
              <a:buChar char="-"/>
            </a:pPr>
            <a:r>
              <a:rPr lang="en-US" sz="7200" dirty="0"/>
              <a:t> Strain</a:t>
            </a:r>
          </a:p>
          <a:p>
            <a:pPr marL="0" indent="0">
              <a:buNone/>
            </a:pPr>
            <a:r>
              <a:rPr lang="en-US" sz="7200" dirty="0"/>
              <a:t>-  Young’s Modulus</a:t>
            </a:r>
          </a:p>
          <a:p>
            <a:endParaRPr lang="en-US" sz="60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Shear Modulus </a:t>
            </a:r>
            <a:r>
              <a:rPr lang="en-US" dirty="0" smtClean="0">
                <a:solidFill>
                  <a:srgbClr val="FF0000"/>
                </a:solidFill>
              </a:rPr>
              <a:t>:Elasticity of Shape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ctr"/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𝐹</m:t>
                        </m:r>
                        <m:r>
                          <a:rPr lang="en-US" i="1" dirty="0">
                            <a:latin typeface="Cambria Math"/>
                          </a:rPr>
                          <m:t>/</m:t>
                        </m:r>
                        <m:r>
                          <a:rPr lang="en-US" i="1" dirty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  Shear modulus</a:t>
                </a:r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𝑜𝑟𝑖𝑧𝑜𝑛𝑡𝑎𝑙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𝑑𝑖𝑠𝑡𝑎𝑛𝑐𝑒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𝑒𝑎𝑟𝑑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𝑓𝑎𝑐𝑒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𝑚𝑜𝑣𝑒𝑠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𝑒𝑖𝑔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𝑜𝑏𝑗𝑒𝑐𝑡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pPr algn="r"/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كعب 3"/>
          <p:cNvSpPr/>
          <p:nvPr/>
        </p:nvSpPr>
        <p:spPr>
          <a:xfrm rot="21168133">
            <a:off x="4876800" y="4572000"/>
            <a:ext cx="1752600" cy="1143000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رابط كسهم مستقيم 5"/>
          <p:cNvCxnSpPr/>
          <p:nvPr/>
        </p:nvCxnSpPr>
        <p:spPr>
          <a:xfrm flipV="1">
            <a:off x="6172200" y="4372493"/>
            <a:ext cx="990600" cy="199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4191000" y="5486400"/>
            <a:ext cx="1066800" cy="1524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كعب 8"/>
          <p:cNvSpPr/>
          <p:nvPr/>
        </p:nvSpPr>
        <p:spPr>
          <a:xfrm rot="21273329">
            <a:off x="4669305" y="4503545"/>
            <a:ext cx="1828800" cy="1248293"/>
          </a:xfrm>
          <a:prstGeom prst="cub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flipV="1">
            <a:off x="4869249" y="4391543"/>
            <a:ext cx="0" cy="504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4724400" y="4353443"/>
            <a:ext cx="0" cy="504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7239000" y="4063425"/>
            <a:ext cx="653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766151" y="5410200"/>
            <a:ext cx="653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-F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/>
              <p:cNvSpPr txBox="1"/>
              <p:nvPr/>
            </p:nvSpPr>
            <p:spPr>
              <a:xfrm>
                <a:off x="4495800" y="3962400"/>
                <a:ext cx="653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3200" b="1" i="1" dirty="0" smtClean="0"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مربع نص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62400"/>
                <a:ext cx="65344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رابط مستقيم 18"/>
          <p:cNvCxnSpPr/>
          <p:nvPr/>
        </p:nvCxnSpPr>
        <p:spPr>
          <a:xfrm flipH="1">
            <a:off x="3962400" y="4953000"/>
            <a:ext cx="90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4114800" y="5410200"/>
            <a:ext cx="906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>
            <a:off x="4070951" y="4825425"/>
            <a:ext cx="653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</a:t>
            </a:r>
            <a:endParaRPr lang="en-US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5715000" y="5892225"/>
            <a:ext cx="206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Fixed face</a:t>
            </a:r>
            <a:endParaRPr lang="en-US" b="1" dirty="0"/>
          </a:p>
        </p:txBody>
      </p:sp>
      <p:cxnSp>
        <p:nvCxnSpPr>
          <p:cNvPr id="24" name="رابط كسهم مستقيم 23"/>
          <p:cNvCxnSpPr/>
          <p:nvPr/>
        </p:nvCxnSpPr>
        <p:spPr>
          <a:xfrm flipH="1" flipV="1">
            <a:off x="6172200" y="5638800"/>
            <a:ext cx="381000" cy="253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667250" y="4895850"/>
            <a:ext cx="221049" cy="9244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20</a:t>
            </a:fld>
            <a:endParaRPr lang="en-US"/>
          </a:p>
        </p:txBody>
      </p:sp>
      <p:pic>
        <p:nvPicPr>
          <p:cNvPr id="23" name="Picture 3" descr="f10-07_a_book_under_s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97825"/>
            <a:ext cx="3212114" cy="242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5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Bulk Modulus 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Volume Elasticity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/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Bulk modulus</a:t>
                </a:r>
              </a:p>
              <a:p>
                <a:r>
                  <a:rPr lang="en-US" dirty="0" smtClean="0"/>
                  <a:t>-</a:t>
                </a:r>
                <a:r>
                  <a:rPr lang="en-US" sz="2800" dirty="0" smtClean="0"/>
                  <a:t>A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negative sign </a:t>
                </a:r>
                <a:r>
                  <a:rPr lang="en-US" sz="2800" dirty="0" smtClean="0"/>
                  <a:t> is inserted in this defining equation so that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Y is a positive number .</a:t>
                </a:r>
                <a:r>
                  <a:rPr lang="en-US" sz="2800" dirty="0" smtClean="0"/>
                  <a:t> This maneuver necessary because an increase in pressure ( positive </a:t>
                </a:r>
                <a:r>
                  <a:rPr lang="en-US" sz="2800" dirty="0" smtClean="0">
                    <a:sym typeface="Symbol"/>
                  </a:rPr>
                  <a:t>P) cause a decrease in volume ( negative V) and vice versa.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63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كعب 3"/>
          <p:cNvSpPr/>
          <p:nvPr/>
        </p:nvSpPr>
        <p:spPr>
          <a:xfrm>
            <a:off x="3429000" y="5257800"/>
            <a:ext cx="1524000" cy="1143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كعب 4"/>
          <p:cNvSpPr/>
          <p:nvPr/>
        </p:nvSpPr>
        <p:spPr>
          <a:xfrm>
            <a:off x="3124200" y="4953000"/>
            <a:ext cx="2286000" cy="1676400"/>
          </a:xfrm>
          <a:prstGeom prst="cub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2133600" y="5829300"/>
            <a:ext cx="1295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2895600" y="6172200"/>
            <a:ext cx="914400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4114800" y="6305550"/>
            <a:ext cx="0" cy="55245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4114800" y="4648200"/>
            <a:ext cx="0" cy="6858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4800600" y="5867400"/>
            <a:ext cx="11811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4933950" y="5162550"/>
            <a:ext cx="914400" cy="4953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5105400" y="4267200"/>
            <a:ext cx="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5105400" y="4267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V</a:t>
            </a:r>
            <a:r>
              <a:rPr lang="en-US" sz="2000" b="1" i="1" dirty="0" smtClean="0"/>
              <a:t>i</a:t>
            </a:r>
            <a:endParaRPr lang="en-US" b="1" i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019800" y="5648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5486400" y="6258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V</a:t>
            </a:r>
            <a:r>
              <a:rPr lang="en-US" sz="2000" b="1" i="1" dirty="0" smtClean="0"/>
              <a:t>i</a:t>
            </a:r>
            <a:r>
              <a:rPr lang="en-US" sz="2400" b="1" i="1" dirty="0" smtClean="0"/>
              <a:t>+</a:t>
            </a:r>
            <a:r>
              <a:rPr lang="en-US" sz="2400" b="1" i="1" dirty="0" smtClean="0">
                <a:sym typeface="Symbol"/>
              </a:rPr>
              <a:t>V</a:t>
            </a:r>
            <a:endParaRPr lang="en-US" sz="2000" b="1" i="1" dirty="0"/>
          </a:p>
        </p:txBody>
      </p:sp>
      <p:cxnSp>
        <p:nvCxnSpPr>
          <p:cNvPr id="23" name="رابط كسهم مستقيم 22"/>
          <p:cNvCxnSpPr/>
          <p:nvPr/>
        </p:nvCxnSpPr>
        <p:spPr>
          <a:xfrm flipH="1" flipV="1">
            <a:off x="4724400" y="6276975"/>
            <a:ext cx="762000" cy="2000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67935"/>
              </p:ext>
            </p:extLst>
          </p:nvPr>
        </p:nvGraphicFramePr>
        <p:xfrm>
          <a:off x="533400" y="16764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Young’s Modulus</a:t>
                      </a:r>
                    </a:p>
                    <a:p>
                      <a:pPr algn="ctr"/>
                      <a:r>
                        <a:rPr lang="en-US" dirty="0" smtClean="0"/>
                        <a:t>(N/m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Shear Modulus</a:t>
                      </a:r>
                    </a:p>
                    <a:p>
                      <a:pPr algn="ctr"/>
                      <a:r>
                        <a:rPr lang="en-US" dirty="0" smtClean="0"/>
                        <a:t>(N/m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Bulk Modulus</a:t>
                      </a:r>
                    </a:p>
                    <a:p>
                      <a:pPr algn="ctr"/>
                      <a:r>
                        <a:rPr lang="en-US" dirty="0" smtClean="0"/>
                        <a:t>(N/m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Tungsten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35x10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9.1x10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6.5-7.8x10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2.6-3.2x10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5.0-5.5x10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2.8x10</a:t>
                      </a:r>
                      <a:r>
                        <a:rPr lang="en-US" baseline="30000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685800" y="381000"/>
            <a:ext cx="7696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</a:rPr>
              <a:t>Typical Values for Elastic Moduli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6019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Example :</a:t>
                </a:r>
              </a:p>
              <a:p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How much pressure is needed to compress the volume of an iron block by 0.10 percent ? Express answer in N/m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, and compare it to atmospheric pressure (1.0x10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N/m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? </a:t>
                </a:r>
              </a:p>
              <a:p>
                <a:r>
                  <a:rPr lang="en-US" dirty="0" smtClean="0"/>
                  <a:t>Yong’s modulus for iron (90x10</a:t>
                </a:r>
                <a:r>
                  <a:rPr lang="en-US" baseline="30000" dirty="0" smtClean="0"/>
                  <a:t>10</a:t>
                </a:r>
                <a:r>
                  <a:rPr lang="en-US" dirty="0" smtClean="0"/>
                  <a:t> N/m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)</a:t>
                </a:r>
                <a:endParaRPr lang="en-US" baseline="30000" dirty="0" smtClean="0"/>
              </a:p>
              <a:p>
                <a:endParaRPr lang="en-US" baseline="30000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Solution :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                       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=  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10</m:t>
                    </m:r>
                    <m:r>
                      <a:rPr lang="en-US" b="0" i="0" baseline="3000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0" i="0" baseline="30000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US" baseline="30000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/>
                  <a:t>Then :                 90x10</a:t>
                </a:r>
                <a:r>
                  <a:rPr lang="en-US" baseline="30000" dirty="0" smtClean="0"/>
                  <a:t>10</a:t>
                </a:r>
                <a:r>
                  <a:rPr lang="en-US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P= 90x10</a:t>
                </a:r>
                <a:r>
                  <a:rPr lang="en-US" baseline="30000" dirty="0" smtClean="0">
                    <a:sym typeface="Symbol"/>
                  </a:rPr>
                  <a:t>6</a:t>
                </a:r>
                <a:r>
                  <a:rPr lang="en-US" dirty="0" smtClean="0">
                    <a:sym typeface="Symbol"/>
                  </a:rPr>
                  <a:t> N/m</a:t>
                </a:r>
                <a:r>
                  <a:rPr lang="en-US" baseline="30000" dirty="0" smtClean="0">
                    <a:sym typeface="Symbol"/>
                  </a:rPr>
                  <a:t>2</a:t>
                </a:r>
                <a:endParaRPr lang="en-US" baseline="30000" dirty="0" smtClean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baseline="30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6019800"/>
              </a:xfrm>
              <a:blipFill rotWithShape="1">
                <a:blip r:embed="rId2"/>
                <a:stretch>
                  <a:fillRect l="-1037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Hook’s Law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linear stress – strain region in the diagram is called </a:t>
            </a:r>
            <a:r>
              <a:rPr lang="en-US" b="1" dirty="0" smtClean="0"/>
              <a:t>Hook’s Law </a:t>
            </a:r>
            <a:r>
              <a:rPr lang="en-US" dirty="0" smtClean="0"/>
              <a:t>region .In this region ,since the stress is linearly related to the strain . </a:t>
            </a:r>
            <a:r>
              <a:rPr lang="en-US" dirty="0" smtClean="0">
                <a:solidFill>
                  <a:srgbClr val="FF0000"/>
                </a:solidFill>
              </a:rPr>
              <a:t>The force is linearly related to the elongation 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313213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                F = - k x</a:t>
                </a:r>
              </a:p>
              <a:p>
                <a:r>
                  <a:rPr lang="en-US" dirty="0" smtClean="0"/>
                  <a:t>Where”</a:t>
                </a:r>
              </a:p>
              <a:p>
                <a:r>
                  <a:rPr lang="en-US" dirty="0" smtClean="0"/>
                  <a:t>K  is force constant.</a:t>
                </a:r>
              </a:p>
              <a:p>
                <a:r>
                  <a:rPr lang="en-US" dirty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>
                    <a:sym typeface="Symbol"/>
                  </a:rPr>
                  <a:t>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n-US" i="1">
                            <a:latin typeface="Cambria Math"/>
                            <a:sym typeface="Symbol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ea typeface="Cambria Math"/>
                  </a:rPr>
                  <a:t>   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>
                    <a:ea typeface="Cambria Math"/>
                  </a:rPr>
                  <a:t>  </a:t>
                </a:r>
              </a:p>
              <a:p>
                <a:r>
                  <a:rPr lang="en-US" dirty="0" smtClean="0">
                    <a:ea typeface="Cambria Math"/>
                  </a:rPr>
                  <a:t>Then 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dirty="0" smtClean="0">
                    <a:ea typeface="Cambria Math"/>
                  </a:rPr>
                  <a:t>  = 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n-US" i="1">
                            <a:latin typeface="Cambria Math"/>
                            <a:sym typeface="Symbol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 smtClean="0">
                    <a:ea typeface="Cambria Math"/>
                  </a:rPr>
                  <a:t>Thus , in tension or compression</a:t>
                </a:r>
              </a:p>
              <a:p>
                <a:r>
                  <a:rPr lang="en-US" dirty="0" smtClean="0">
                    <a:ea typeface="Cambria Math"/>
                  </a:rPr>
                  <a:t> the force on an object  is proportional </a:t>
                </a:r>
              </a:p>
              <a:p>
                <a:r>
                  <a:rPr lang="en-US" dirty="0" smtClean="0">
                    <a:ea typeface="Cambria Math"/>
                  </a:rPr>
                  <a:t>to its elongation  </a:t>
                </a: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037" t="-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/>
          <p:cNvSpPr/>
          <p:nvPr/>
        </p:nvSpPr>
        <p:spPr>
          <a:xfrm>
            <a:off x="5410200" y="1066800"/>
            <a:ext cx="2743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شكل حر 4"/>
          <p:cNvSpPr/>
          <p:nvPr/>
        </p:nvSpPr>
        <p:spPr>
          <a:xfrm>
            <a:off x="6400800" y="1295400"/>
            <a:ext cx="742950" cy="2457450"/>
          </a:xfrm>
          <a:custGeom>
            <a:avLst/>
            <a:gdLst>
              <a:gd name="connsiteX0" fmla="*/ 171450 w 1029891"/>
              <a:gd name="connsiteY0" fmla="*/ 0 h 3752850"/>
              <a:gd name="connsiteX1" fmla="*/ 266700 w 1029891"/>
              <a:gd name="connsiteY1" fmla="*/ 57150 h 3752850"/>
              <a:gd name="connsiteX2" fmla="*/ 323850 w 1029891"/>
              <a:gd name="connsiteY2" fmla="*/ 95250 h 3752850"/>
              <a:gd name="connsiteX3" fmla="*/ 419100 w 1029891"/>
              <a:gd name="connsiteY3" fmla="*/ 133350 h 3752850"/>
              <a:gd name="connsiteX4" fmla="*/ 495300 w 1029891"/>
              <a:gd name="connsiteY4" fmla="*/ 190500 h 3752850"/>
              <a:gd name="connsiteX5" fmla="*/ 552450 w 1029891"/>
              <a:gd name="connsiteY5" fmla="*/ 209550 h 3752850"/>
              <a:gd name="connsiteX6" fmla="*/ 666750 w 1029891"/>
              <a:gd name="connsiteY6" fmla="*/ 266700 h 3752850"/>
              <a:gd name="connsiteX7" fmla="*/ 704850 w 1029891"/>
              <a:gd name="connsiteY7" fmla="*/ 381000 h 3752850"/>
              <a:gd name="connsiteX8" fmla="*/ 723900 w 1029891"/>
              <a:gd name="connsiteY8" fmla="*/ 438150 h 3752850"/>
              <a:gd name="connsiteX9" fmla="*/ 666750 w 1029891"/>
              <a:gd name="connsiteY9" fmla="*/ 666750 h 3752850"/>
              <a:gd name="connsiteX10" fmla="*/ 609600 w 1029891"/>
              <a:gd name="connsiteY10" fmla="*/ 723900 h 3752850"/>
              <a:gd name="connsiteX11" fmla="*/ 571500 w 1029891"/>
              <a:gd name="connsiteY11" fmla="*/ 781050 h 3752850"/>
              <a:gd name="connsiteX12" fmla="*/ 514350 w 1029891"/>
              <a:gd name="connsiteY12" fmla="*/ 819150 h 3752850"/>
              <a:gd name="connsiteX13" fmla="*/ 381000 w 1029891"/>
              <a:gd name="connsiteY13" fmla="*/ 876300 h 3752850"/>
              <a:gd name="connsiteX14" fmla="*/ 114300 w 1029891"/>
              <a:gd name="connsiteY14" fmla="*/ 819150 h 3752850"/>
              <a:gd name="connsiteX15" fmla="*/ 38100 w 1029891"/>
              <a:gd name="connsiteY15" fmla="*/ 704850 h 3752850"/>
              <a:gd name="connsiteX16" fmla="*/ 19050 w 1029891"/>
              <a:gd name="connsiteY16" fmla="*/ 628650 h 3752850"/>
              <a:gd name="connsiteX17" fmla="*/ 38100 w 1029891"/>
              <a:gd name="connsiteY17" fmla="*/ 514350 h 3752850"/>
              <a:gd name="connsiteX18" fmla="*/ 190500 w 1029891"/>
              <a:gd name="connsiteY18" fmla="*/ 266700 h 3752850"/>
              <a:gd name="connsiteX19" fmla="*/ 247650 w 1029891"/>
              <a:gd name="connsiteY19" fmla="*/ 209550 h 3752850"/>
              <a:gd name="connsiteX20" fmla="*/ 304800 w 1029891"/>
              <a:gd name="connsiteY20" fmla="*/ 190500 h 3752850"/>
              <a:gd name="connsiteX21" fmla="*/ 476250 w 1029891"/>
              <a:gd name="connsiteY21" fmla="*/ 209550 h 3752850"/>
              <a:gd name="connsiteX22" fmla="*/ 552450 w 1029891"/>
              <a:gd name="connsiteY22" fmla="*/ 304800 h 3752850"/>
              <a:gd name="connsiteX23" fmla="*/ 590550 w 1029891"/>
              <a:gd name="connsiteY23" fmla="*/ 381000 h 3752850"/>
              <a:gd name="connsiteX24" fmla="*/ 628650 w 1029891"/>
              <a:gd name="connsiteY24" fmla="*/ 438150 h 3752850"/>
              <a:gd name="connsiteX25" fmla="*/ 666750 w 1029891"/>
              <a:gd name="connsiteY25" fmla="*/ 552450 h 3752850"/>
              <a:gd name="connsiteX26" fmla="*/ 685800 w 1029891"/>
              <a:gd name="connsiteY26" fmla="*/ 609600 h 3752850"/>
              <a:gd name="connsiteX27" fmla="*/ 685800 w 1029891"/>
              <a:gd name="connsiteY27" fmla="*/ 1009650 h 3752850"/>
              <a:gd name="connsiteX28" fmla="*/ 628650 w 1029891"/>
              <a:gd name="connsiteY28" fmla="*/ 1162050 h 3752850"/>
              <a:gd name="connsiteX29" fmla="*/ 514350 w 1029891"/>
              <a:gd name="connsiteY29" fmla="*/ 1276350 h 3752850"/>
              <a:gd name="connsiteX30" fmla="*/ 400050 w 1029891"/>
              <a:gd name="connsiteY30" fmla="*/ 1314450 h 3752850"/>
              <a:gd name="connsiteX31" fmla="*/ 342900 w 1029891"/>
              <a:gd name="connsiteY31" fmla="*/ 1333500 h 3752850"/>
              <a:gd name="connsiteX32" fmla="*/ 114300 w 1029891"/>
              <a:gd name="connsiteY32" fmla="*/ 1314450 h 3752850"/>
              <a:gd name="connsiteX33" fmla="*/ 76200 w 1029891"/>
              <a:gd name="connsiteY33" fmla="*/ 1257300 h 3752850"/>
              <a:gd name="connsiteX34" fmla="*/ 114300 w 1029891"/>
              <a:gd name="connsiteY34" fmla="*/ 990600 h 3752850"/>
              <a:gd name="connsiteX35" fmla="*/ 133350 w 1029891"/>
              <a:gd name="connsiteY35" fmla="*/ 914400 h 3752850"/>
              <a:gd name="connsiteX36" fmla="*/ 190500 w 1029891"/>
              <a:gd name="connsiteY36" fmla="*/ 895350 h 3752850"/>
              <a:gd name="connsiteX37" fmla="*/ 304800 w 1029891"/>
              <a:gd name="connsiteY37" fmla="*/ 838200 h 3752850"/>
              <a:gd name="connsiteX38" fmla="*/ 514350 w 1029891"/>
              <a:gd name="connsiteY38" fmla="*/ 895350 h 3752850"/>
              <a:gd name="connsiteX39" fmla="*/ 628650 w 1029891"/>
              <a:gd name="connsiteY39" fmla="*/ 1009650 h 3752850"/>
              <a:gd name="connsiteX40" fmla="*/ 685800 w 1029891"/>
              <a:gd name="connsiteY40" fmla="*/ 1047750 h 3752850"/>
              <a:gd name="connsiteX41" fmla="*/ 742950 w 1029891"/>
              <a:gd name="connsiteY41" fmla="*/ 1162050 h 3752850"/>
              <a:gd name="connsiteX42" fmla="*/ 800100 w 1029891"/>
              <a:gd name="connsiteY42" fmla="*/ 1276350 h 3752850"/>
              <a:gd name="connsiteX43" fmla="*/ 781050 w 1029891"/>
              <a:gd name="connsiteY43" fmla="*/ 1562100 h 3752850"/>
              <a:gd name="connsiteX44" fmla="*/ 704850 w 1029891"/>
              <a:gd name="connsiteY44" fmla="*/ 1695450 h 3752850"/>
              <a:gd name="connsiteX45" fmla="*/ 666750 w 1029891"/>
              <a:gd name="connsiteY45" fmla="*/ 1771650 h 3752850"/>
              <a:gd name="connsiteX46" fmla="*/ 609600 w 1029891"/>
              <a:gd name="connsiteY46" fmla="*/ 1828800 h 3752850"/>
              <a:gd name="connsiteX47" fmla="*/ 457200 w 1029891"/>
              <a:gd name="connsiteY47" fmla="*/ 1943100 h 3752850"/>
              <a:gd name="connsiteX48" fmla="*/ 247650 w 1029891"/>
              <a:gd name="connsiteY48" fmla="*/ 2038350 h 3752850"/>
              <a:gd name="connsiteX49" fmla="*/ 38100 w 1029891"/>
              <a:gd name="connsiteY49" fmla="*/ 1981200 h 3752850"/>
              <a:gd name="connsiteX50" fmla="*/ 0 w 1029891"/>
              <a:gd name="connsiteY50" fmla="*/ 1866900 h 3752850"/>
              <a:gd name="connsiteX51" fmla="*/ 19050 w 1029891"/>
              <a:gd name="connsiteY51" fmla="*/ 1504950 h 3752850"/>
              <a:gd name="connsiteX52" fmla="*/ 114300 w 1029891"/>
              <a:gd name="connsiteY52" fmla="*/ 1409700 h 3752850"/>
              <a:gd name="connsiteX53" fmla="*/ 228600 w 1029891"/>
              <a:gd name="connsiteY53" fmla="*/ 1371600 h 3752850"/>
              <a:gd name="connsiteX54" fmla="*/ 400050 w 1029891"/>
              <a:gd name="connsiteY54" fmla="*/ 1390650 h 3752850"/>
              <a:gd name="connsiteX55" fmla="*/ 514350 w 1029891"/>
              <a:gd name="connsiteY55" fmla="*/ 1447800 h 3752850"/>
              <a:gd name="connsiteX56" fmla="*/ 571500 w 1029891"/>
              <a:gd name="connsiteY56" fmla="*/ 1466850 h 3752850"/>
              <a:gd name="connsiteX57" fmla="*/ 628650 w 1029891"/>
              <a:gd name="connsiteY57" fmla="*/ 1504950 h 3752850"/>
              <a:gd name="connsiteX58" fmla="*/ 762000 w 1029891"/>
              <a:gd name="connsiteY58" fmla="*/ 1600200 h 3752850"/>
              <a:gd name="connsiteX59" fmla="*/ 838200 w 1029891"/>
              <a:gd name="connsiteY59" fmla="*/ 1714500 h 3752850"/>
              <a:gd name="connsiteX60" fmla="*/ 876300 w 1029891"/>
              <a:gd name="connsiteY60" fmla="*/ 1771650 h 3752850"/>
              <a:gd name="connsiteX61" fmla="*/ 876300 w 1029891"/>
              <a:gd name="connsiteY61" fmla="*/ 2190750 h 3752850"/>
              <a:gd name="connsiteX62" fmla="*/ 819150 w 1029891"/>
              <a:gd name="connsiteY62" fmla="*/ 2324100 h 3752850"/>
              <a:gd name="connsiteX63" fmla="*/ 647700 w 1029891"/>
              <a:gd name="connsiteY63" fmla="*/ 2476500 h 3752850"/>
              <a:gd name="connsiteX64" fmla="*/ 533400 w 1029891"/>
              <a:gd name="connsiteY64" fmla="*/ 2514600 h 3752850"/>
              <a:gd name="connsiteX65" fmla="*/ 247650 w 1029891"/>
              <a:gd name="connsiteY65" fmla="*/ 2495550 h 3752850"/>
              <a:gd name="connsiteX66" fmla="*/ 133350 w 1029891"/>
              <a:gd name="connsiteY66" fmla="*/ 2419350 h 3752850"/>
              <a:gd name="connsiteX67" fmla="*/ 114300 w 1029891"/>
              <a:gd name="connsiteY67" fmla="*/ 2362200 h 3752850"/>
              <a:gd name="connsiteX68" fmla="*/ 57150 w 1029891"/>
              <a:gd name="connsiteY68" fmla="*/ 2247900 h 3752850"/>
              <a:gd name="connsiteX69" fmla="*/ 95250 w 1029891"/>
              <a:gd name="connsiteY69" fmla="*/ 1885950 h 3752850"/>
              <a:gd name="connsiteX70" fmla="*/ 114300 w 1029891"/>
              <a:gd name="connsiteY70" fmla="*/ 1828800 h 3752850"/>
              <a:gd name="connsiteX71" fmla="*/ 171450 w 1029891"/>
              <a:gd name="connsiteY71" fmla="*/ 1809750 h 3752850"/>
              <a:gd name="connsiteX72" fmla="*/ 438150 w 1029891"/>
              <a:gd name="connsiteY72" fmla="*/ 1828800 h 3752850"/>
              <a:gd name="connsiteX73" fmla="*/ 609600 w 1029891"/>
              <a:gd name="connsiteY73" fmla="*/ 1962150 h 3752850"/>
              <a:gd name="connsiteX74" fmla="*/ 666750 w 1029891"/>
              <a:gd name="connsiteY74" fmla="*/ 2000250 h 3752850"/>
              <a:gd name="connsiteX75" fmla="*/ 704850 w 1029891"/>
              <a:gd name="connsiteY75" fmla="*/ 2057400 h 3752850"/>
              <a:gd name="connsiteX76" fmla="*/ 762000 w 1029891"/>
              <a:gd name="connsiteY76" fmla="*/ 2095500 h 3752850"/>
              <a:gd name="connsiteX77" fmla="*/ 819150 w 1029891"/>
              <a:gd name="connsiteY77" fmla="*/ 2152650 h 3752850"/>
              <a:gd name="connsiteX78" fmla="*/ 857250 w 1029891"/>
              <a:gd name="connsiteY78" fmla="*/ 2266950 h 3752850"/>
              <a:gd name="connsiteX79" fmla="*/ 895350 w 1029891"/>
              <a:gd name="connsiteY79" fmla="*/ 2400300 h 3752850"/>
              <a:gd name="connsiteX80" fmla="*/ 876300 w 1029891"/>
              <a:gd name="connsiteY80" fmla="*/ 2647950 h 3752850"/>
              <a:gd name="connsiteX81" fmla="*/ 742950 w 1029891"/>
              <a:gd name="connsiteY81" fmla="*/ 2800350 h 3752850"/>
              <a:gd name="connsiteX82" fmla="*/ 685800 w 1029891"/>
              <a:gd name="connsiteY82" fmla="*/ 2819400 h 3752850"/>
              <a:gd name="connsiteX83" fmla="*/ 590550 w 1029891"/>
              <a:gd name="connsiteY83" fmla="*/ 2857500 h 3752850"/>
              <a:gd name="connsiteX84" fmla="*/ 228600 w 1029891"/>
              <a:gd name="connsiteY84" fmla="*/ 2819400 h 3752850"/>
              <a:gd name="connsiteX85" fmla="*/ 76200 w 1029891"/>
              <a:gd name="connsiteY85" fmla="*/ 2705100 h 3752850"/>
              <a:gd name="connsiteX86" fmla="*/ 38100 w 1029891"/>
              <a:gd name="connsiteY86" fmla="*/ 2571750 h 3752850"/>
              <a:gd name="connsiteX87" fmla="*/ 133350 w 1029891"/>
              <a:gd name="connsiteY87" fmla="*/ 2286000 h 3752850"/>
              <a:gd name="connsiteX88" fmla="*/ 190500 w 1029891"/>
              <a:gd name="connsiteY88" fmla="*/ 2266950 h 3752850"/>
              <a:gd name="connsiteX89" fmla="*/ 457200 w 1029891"/>
              <a:gd name="connsiteY89" fmla="*/ 2286000 h 3752850"/>
              <a:gd name="connsiteX90" fmla="*/ 590550 w 1029891"/>
              <a:gd name="connsiteY90" fmla="*/ 2324100 h 3752850"/>
              <a:gd name="connsiteX91" fmla="*/ 704850 w 1029891"/>
              <a:gd name="connsiteY91" fmla="*/ 2381250 h 3752850"/>
              <a:gd name="connsiteX92" fmla="*/ 762000 w 1029891"/>
              <a:gd name="connsiteY92" fmla="*/ 2438400 h 3752850"/>
              <a:gd name="connsiteX93" fmla="*/ 895350 w 1029891"/>
              <a:gd name="connsiteY93" fmla="*/ 2514600 h 3752850"/>
              <a:gd name="connsiteX94" fmla="*/ 933450 w 1029891"/>
              <a:gd name="connsiteY94" fmla="*/ 2571750 h 3752850"/>
              <a:gd name="connsiteX95" fmla="*/ 990600 w 1029891"/>
              <a:gd name="connsiteY95" fmla="*/ 2628900 h 3752850"/>
              <a:gd name="connsiteX96" fmla="*/ 1028700 w 1029891"/>
              <a:gd name="connsiteY96" fmla="*/ 2743200 h 3752850"/>
              <a:gd name="connsiteX97" fmla="*/ 952500 w 1029891"/>
              <a:gd name="connsiteY97" fmla="*/ 2895600 h 3752850"/>
              <a:gd name="connsiteX98" fmla="*/ 914400 w 1029891"/>
              <a:gd name="connsiteY98" fmla="*/ 2971800 h 3752850"/>
              <a:gd name="connsiteX99" fmla="*/ 800100 w 1029891"/>
              <a:gd name="connsiteY99" fmla="*/ 3028950 h 3752850"/>
              <a:gd name="connsiteX100" fmla="*/ 742950 w 1029891"/>
              <a:gd name="connsiteY100" fmla="*/ 3067050 h 3752850"/>
              <a:gd name="connsiteX101" fmla="*/ 304800 w 1029891"/>
              <a:gd name="connsiteY101" fmla="*/ 3124200 h 3752850"/>
              <a:gd name="connsiteX102" fmla="*/ 171450 w 1029891"/>
              <a:gd name="connsiteY102" fmla="*/ 3105150 h 3752850"/>
              <a:gd name="connsiteX103" fmla="*/ 190500 w 1029891"/>
              <a:gd name="connsiteY103" fmla="*/ 2838450 h 3752850"/>
              <a:gd name="connsiteX104" fmla="*/ 209550 w 1029891"/>
              <a:gd name="connsiteY104" fmla="*/ 2781300 h 3752850"/>
              <a:gd name="connsiteX105" fmla="*/ 381000 w 1029891"/>
              <a:gd name="connsiteY105" fmla="*/ 2686050 h 3752850"/>
              <a:gd name="connsiteX106" fmla="*/ 552450 w 1029891"/>
              <a:gd name="connsiteY106" fmla="*/ 2705100 h 3752850"/>
              <a:gd name="connsiteX107" fmla="*/ 666750 w 1029891"/>
              <a:gd name="connsiteY107" fmla="*/ 2781300 h 3752850"/>
              <a:gd name="connsiteX108" fmla="*/ 742950 w 1029891"/>
              <a:gd name="connsiteY108" fmla="*/ 2895600 h 3752850"/>
              <a:gd name="connsiteX109" fmla="*/ 800100 w 1029891"/>
              <a:gd name="connsiteY109" fmla="*/ 3086100 h 3752850"/>
              <a:gd name="connsiteX110" fmla="*/ 742950 w 1029891"/>
              <a:gd name="connsiteY110" fmla="*/ 3505200 h 3752850"/>
              <a:gd name="connsiteX111" fmla="*/ 685800 w 1029891"/>
              <a:gd name="connsiteY111" fmla="*/ 3581400 h 3752850"/>
              <a:gd name="connsiteX112" fmla="*/ 628650 w 1029891"/>
              <a:gd name="connsiteY112" fmla="*/ 3695700 h 3752850"/>
              <a:gd name="connsiteX113" fmla="*/ 628650 w 1029891"/>
              <a:gd name="connsiteY113" fmla="*/ 3752850 h 375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029891" h="3752850">
                <a:moveTo>
                  <a:pt x="171450" y="0"/>
                </a:moveTo>
                <a:cubicBezTo>
                  <a:pt x="203200" y="19050"/>
                  <a:pt x="235302" y="37526"/>
                  <a:pt x="266700" y="57150"/>
                </a:cubicBezTo>
                <a:cubicBezTo>
                  <a:pt x="286115" y="69284"/>
                  <a:pt x="303372" y="85011"/>
                  <a:pt x="323850" y="95250"/>
                </a:cubicBezTo>
                <a:cubicBezTo>
                  <a:pt x="354436" y="110543"/>
                  <a:pt x="389207" y="116743"/>
                  <a:pt x="419100" y="133350"/>
                </a:cubicBezTo>
                <a:cubicBezTo>
                  <a:pt x="446854" y="148769"/>
                  <a:pt x="467733" y="174748"/>
                  <a:pt x="495300" y="190500"/>
                </a:cubicBezTo>
                <a:cubicBezTo>
                  <a:pt x="512735" y="200463"/>
                  <a:pt x="534489" y="200570"/>
                  <a:pt x="552450" y="209550"/>
                </a:cubicBezTo>
                <a:cubicBezTo>
                  <a:pt x="700166" y="283408"/>
                  <a:pt x="523102" y="218817"/>
                  <a:pt x="666750" y="266700"/>
                </a:cubicBezTo>
                <a:lnTo>
                  <a:pt x="704850" y="381000"/>
                </a:lnTo>
                <a:lnTo>
                  <a:pt x="723900" y="438150"/>
                </a:lnTo>
                <a:cubicBezTo>
                  <a:pt x="712001" y="521440"/>
                  <a:pt x="712397" y="593715"/>
                  <a:pt x="666750" y="666750"/>
                </a:cubicBezTo>
                <a:cubicBezTo>
                  <a:pt x="652471" y="689596"/>
                  <a:pt x="626847" y="703204"/>
                  <a:pt x="609600" y="723900"/>
                </a:cubicBezTo>
                <a:cubicBezTo>
                  <a:pt x="594943" y="741489"/>
                  <a:pt x="587689" y="764861"/>
                  <a:pt x="571500" y="781050"/>
                </a:cubicBezTo>
                <a:cubicBezTo>
                  <a:pt x="555311" y="797239"/>
                  <a:pt x="534229" y="807791"/>
                  <a:pt x="514350" y="819150"/>
                </a:cubicBezTo>
                <a:cubicBezTo>
                  <a:pt x="448438" y="856814"/>
                  <a:pt x="445116" y="854928"/>
                  <a:pt x="381000" y="876300"/>
                </a:cubicBezTo>
                <a:cubicBezTo>
                  <a:pt x="308829" y="869739"/>
                  <a:pt x="177521" y="891402"/>
                  <a:pt x="114300" y="819150"/>
                </a:cubicBezTo>
                <a:cubicBezTo>
                  <a:pt x="84147" y="784689"/>
                  <a:pt x="38100" y="704850"/>
                  <a:pt x="38100" y="704850"/>
                </a:cubicBezTo>
                <a:cubicBezTo>
                  <a:pt x="31750" y="679450"/>
                  <a:pt x="19050" y="654832"/>
                  <a:pt x="19050" y="628650"/>
                </a:cubicBezTo>
                <a:cubicBezTo>
                  <a:pt x="19050" y="590024"/>
                  <a:pt x="27937" y="551615"/>
                  <a:pt x="38100" y="514350"/>
                </a:cubicBezTo>
                <a:cubicBezTo>
                  <a:pt x="63722" y="420404"/>
                  <a:pt x="122647" y="334553"/>
                  <a:pt x="190500" y="266700"/>
                </a:cubicBezTo>
                <a:cubicBezTo>
                  <a:pt x="209550" y="247650"/>
                  <a:pt x="225234" y="224494"/>
                  <a:pt x="247650" y="209550"/>
                </a:cubicBezTo>
                <a:cubicBezTo>
                  <a:pt x="264358" y="198411"/>
                  <a:pt x="285750" y="196850"/>
                  <a:pt x="304800" y="190500"/>
                </a:cubicBezTo>
                <a:cubicBezTo>
                  <a:pt x="361950" y="196850"/>
                  <a:pt x="420465" y="195604"/>
                  <a:pt x="476250" y="209550"/>
                </a:cubicBezTo>
                <a:cubicBezTo>
                  <a:pt x="544928" y="226720"/>
                  <a:pt x="530703" y="254056"/>
                  <a:pt x="552450" y="304800"/>
                </a:cubicBezTo>
                <a:cubicBezTo>
                  <a:pt x="563637" y="330902"/>
                  <a:pt x="576461" y="356344"/>
                  <a:pt x="590550" y="381000"/>
                </a:cubicBezTo>
                <a:cubicBezTo>
                  <a:pt x="601909" y="400879"/>
                  <a:pt x="619351" y="417228"/>
                  <a:pt x="628650" y="438150"/>
                </a:cubicBezTo>
                <a:cubicBezTo>
                  <a:pt x="644961" y="474850"/>
                  <a:pt x="654050" y="514350"/>
                  <a:pt x="666750" y="552450"/>
                </a:cubicBezTo>
                <a:lnTo>
                  <a:pt x="685800" y="609600"/>
                </a:lnTo>
                <a:cubicBezTo>
                  <a:pt x="713952" y="806661"/>
                  <a:pt x="715002" y="746833"/>
                  <a:pt x="685800" y="1009650"/>
                </a:cubicBezTo>
                <a:cubicBezTo>
                  <a:pt x="681040" y="1052487"/>
                  <a:pt x="655488" y="1128502"/>
                  <a:pt x="628650" y="1162050"/>
                </a:cubicBezTo>
                <a:cubicBezTo>
                  <a:pt x="594990" y="1204124"/>
                  <a:pt x="565467" y="1259311"/>
                  <a:pt x="514350" y="1276350"/>
                </a:cubicBezTo>
                <a:lnTo>
                  <a:pt x="400050" y="1314450"/>
                </a:lnTo>
                <a:lnTo>
                  <a:pt x="342900" y="1333500"/>
                </a:lnTo>
                <a:cubicBezTo>
                  <a:pt x="266700" y="1327150"/>
                  <a:pt x="187822" y="1335456"/>
                  <a:pt x="114300" y="1314450"/>
                </a:cubicBezTo>
                <a:cubicBezTo>
                  <a:pt x="92286" y="1308160"/>
                  <a:pt x="76200" y="1280195"/>
                  <a:pt x="76200" y="1257300"/>
                </a:cubicBezTo>
                <a:cubicBezTo>
                  <a:pt x="76200" y="1167497"/>
                  <a:pt x="99537" y="1079181"/>
                  <a:pt x="114300" y="990600"/>
                </a:cubicBezTo>
                <a:cubicBezTo>
                  <a:pt x="118604" y="964775"/>
                  <a:pt x="116994" y="934844"/>
                  <a:pt x="133350" y="914400"/>
                </a:cubicBezTo>
                <a:cubicBezTo>
                  <a:pt x="145894" y="898720"/>
                  <a:pt x="172539" y="904330"/>
                  <a:pt x="190500" y="895350"/>
                </a:cubicBezTo>
                <a:cubicBezTo>
                  <a:pt x="338216" y="821492"/>
                  <a:pt x="161152" y="886083"/>
                  <a:pt x="304800" y="838200"/>
                </a:cubicBezTo>
                <a:cubicBezTo>
                  <a:pt x="382271" y="849267"/>
                  <a:pt x="451110" y="844758"/>
                  <a:pt x="514350" y="895350"/>
                </a:cubicBezTo>
                <a:cubicBezTo>
                  <a:pt x="556424" y="929010"/>
                  <a:pt x="583818" y="979762"/>
                  <a:pt x="628650" y="1009650"/>
                </a:cubicBezTo>
                <a:lnTo>
                  <a:pt x="685800" y="1047750"/>
                </a:lnTo>
                <a:cubicBezTo>
                  <a:pt x="733683" y="1191398"/>
                  <a:pt x="669092" y="1014334"/>
                  <a:pt x="742950" y="1162050"/>
                </a:cubicBezTo>
                <a:cubicBezTo>
                  <a:pt x="821820" y="1319791"/>
                  <a:pt x="690911" y="1112566"/>
                  <a:pt x="800100" y="1276350"/>
                </a:cubicBezTo>
                <a:cubicBezTo>
                  <a:pt x="793750" y="1371600"/>
                  <a:pt x="795938" y="1467807"/>
                  <a:pt x="781050" y="1562100"/>
                </a:cubicBezTo>
                <a:cubicBezTo>
                  <a:pt x="774770" y="1601874"/>
                  <a:pt x="724793" y="1660549"/>
                  <a:pt x="704850" y="1695450"/>
                </a:cubicBezTo>
                <a:cubicBezTo>
                  <a:pt x="690761" y="1720106"/>
                  <a:pt x="683256" y="1748542"/>
                  <a:pt x="666750" y="1771650"/>
                </a:cubicBezTo>
                <a:cubicBezTo>
                  <a:pt x="651091" y="1793573"/>
                  <a:pt x="630451" y="1811740"/>
                  <a:pt x="609600" y="1828800"/>
                </a:cubicBezTo>
                <a:cubicBezTo>
                  <a:pt x="560454" y="1869011"/>
                  <a:pt x="513996" y="1914702"/>
                  <a:pt x="457200" y="1943100"/>
                </a:cubicBezTo>
                <a:cubicBezTo>
                  <a:pt x="286839" y="2028280"/>
                  <a:pt x="358682" y="2001339"/>
                  <a:pt x="247650" y="2038350"/>
                </a:cubicBezTo>
                <a:cubicBezTo>
                  <a:pt x="213665" y="2034102"/>
                  <a:pt x="74730" y="2039808"/>
                  <a:pt x="38100" y="1981200"/>
                </a:cubicBezTo>
                <a:cubicBezTo>
                  <a:pt x="16815" y="1947144"/>
                  <a:pt x="0" y="1866900"/>
                  <a:pt x="0" y="1866900"/>
                </a:cubicBezTo>
                <a:cubicBezTo>
                  <a:pt x="6350" y="1746250"/>
                  <a:pt x="2726" y="1624659"/>
                  <a:pt x="19050" y="1504950"/>
                </a:cubicBezTo>
                <a:cubicBezTo>
                  <a:pt x="24376" y="1465894"/>
                  <a:pt x="83574" y="1423356"/>
                  <a:pt x="114300" y="1409700"/>
                </a:cubicBezTo>
                <a:cubicBezTo>
                  <a:pt x="151000" y="1393389"/>
                  <a:pt x="228600" y="1371600"/>
                  <a:pt x="228600" y="1371600"/>
                </a:cubicBezTo>
                <a:cubicBezTo>
                  <a:pt x="285750" y="1377950"/>
                  <a:pt x="343331" y="1381197"/>
                  <a:pt x="400050" y="1390650"/>
                </a:cubicBezTo>
                <a:cubicBezTo>
                  <a:pt x="471874" y="1402621"/>
                  <a:pt x="448526" y="1414888"/>
                  <a:pt x="514350" y="1447800"/>
                </a:cubicBezTo>
                <a:cubicBezTo>
                  <a:pt x="532311" y="1456780"/>
                  <a:pt x="553539" y="1457870"/>
                  <a:pt x="571500" y="1466850"/>
                </a:cubicBezTo>
                <a:cubicBezTo>
                  <a:pt x="591978" y="1477089"/>
                  <a:pt x="610019" y="1491642"/>
                  <a:pt x="628650" y="1504950"/>
                </a:cubicBezTo>
                <a:cubicBezTo>
                  <a:pt x="794053" y="1623095"/>
                  <a:pt x="627315" y="1510410"/>
                  <a:pt x="762000" y="1600200"/>
                </a:cubicBezTo>
                <a:lnTo>
                  <a:pt x="838200" y="1714500"/>
                </a:lnTo>
                <a:lnTo>
                  <a:pt x="876300" y="1771650"/>
                </a:lnTo>
                <a:cubicBezTo>
                  <a:pt x="920926" y="1950155"/>
                  <a:pt x="906370" y="1859980"/>
                  <a:pt x="876300" y="2190750"/>
                </a:cubicBezTo>
                <a:cubicBezTo>
                  <a:pt x="871422" y="2244405"/>
                  <a:pt x="854524" y="2284304"/>
                  <a:pt x="819150" y="2324100"/>
                </a:cubicBezTo>
                <a:cubicBezTo>
                  <a:pt x="790997" y="2355772"/>
                  <a:pt x="706198" y="2450501"/>
                  <a:pt x="647700" y="2476500"/>
                </a:cubicBezTo>
                <a:cubicBezTo>
                  <a:pt x="611000" y="2492811"/>
                  <a:pt x="533400" y="2514600"/>
                  <a:pt x="533400" y="2514600"/>
                </a:cubicBezTo>
                <a:cubicBezTo>
                  <a:pt x="438150" y="2508250"/>
                  <a:pt x="340515" y="2517661"/>
                  <a:pt x="247650" y="2495550"/>
                </a:cubicBezTo>
                <a:cubicBezTo>
                  <a:pt x="203105" y="2484944"/>
                  <a:pt x="133350" y="2419350"/>
                  <a:pt x="133350" y="2419350"/>
                </a:cubicBezTo>
                <a:cubicBezTo>
                  <a:pt x="127000" y="2400300"/>
                  <a:pt x="123280" y="2380161"/>
                  <a:pt x="114300" y="2362200"/>
                </a:cubicBezTo>
                <a:cubicBezTo>
                  <a:pt x="40442" y="2214484"/>
                  <a:pt x="105033" y="2391548"/>
                  <a:pt x="57150" y="2247900"/>
                </a:cubicBezTo>
                <a:cubicBezTo>
                  <a:pt x="68452" y="2089675"/>
                  <a:pt x="62374" y="2017455"/>
                  <a:pt x="95250" y="1885950"/>
                </a:cubicBezTo>
                <a:cubicBezTo>
                  <a:pt x="100120" y="1866469"/>
                  <a:pt x="100101" y="1842999"/>
                  <a:pt x="114300" y="1828800"/>
                </a:cubicBezTo>
                <a:cubicBezTo>
                  <a:pt x="128499" y="1814601"/>
                  <a:pt x="152400" y="1816100"/>
                  <a:pt x="171450" y="1809750"/>
                </a:cubicBezTo>
                <a:cubicBezTo>
                  <a:pt x="260350" y="1816100"/>
                  <a:pt x="351685" y="1807184"/>
                  <a:pt x="438150" y="1828800"/>
                </a:cubicBezTo>
                <a:cubicBezTo>
                  <a:pt x="520689" y="1849435"/>
                  <a:pt x="551946" y="1914105"/>
                  <a:pt x="609600" y="1962150"/>
                </a:cubicBezTo>
                <a:cubicBezTo>
                  <a:pt x="627189" y="1976807"/>
                  <a:pt x="647700" y="1987550"/>
                  <a:pt x="666750" y="2000250"/>
                </a:cubicBezTo>
                <a:cubicBezTo>
                  <a:pt x="679450" y="2019300"/>
                  <a:pt x="688661" y="2041211"/>
                  <a:pt x="704850" y="2057400"/>
                </a:cubicBezTo>
                <a:cubicBezTo>
                  <a:pt x="721039" y="2073589"/>
                  <a:pt x="744411" y="2080843"/>
                  <a:pt x="762000" y="2095500"/>
                </a:cubicBezTo>
                <a:cubicBezTo>
                  <a:pt x="782696" y="2112747"/>
                  <a:pt x="800100" y="2133600"/>
                  <a:pt x="819150" y="2152650"/>
                </a:cubicBezTo>
                <a:cubicBezTo>
                  <a:pt x="831850" y="2190750"/>
                  <a:pt x="847510" y="2227988"/>
                  <a:pt x="857250" y="2266950"/>
                </a:cubicBezTo>
                <a:cubicBezTo>
                  <a:pt x="881170" y="2362631"/>
                  <a:pt x="868021" y="2318312"/>
                  <a:pt x="895350" y="2400300"/>
                </a:cubicBezTo>
                <a:cubicBezTo>
                  <a:pt x="889000" y="2482850"/>
                  <a:pt x="897370" y="2567882"/>
                  <a:pt x="876300" y="2647950"/>
                </a:cubicBezTo>
                <a:cubicBezTo>
                  <a:pt x="858982" y="2713759"/>
                  <a:pt x="802409" y="2770620"/>
                  <a:pt x="742950" y="2800350"/>
                </a:cubicBezTo>
                <a:cubicBezTo>
                  <a:pt x="724989" y="2809330"/>
                  <a:pt x="704602" y="2812349"/>
                  <a:pt x="685800" y="2819400"/>
                </a:cubicBezTo>
                <a:cubicBezTo>
                  <a:pt x="653781" y="2831407"/>
                  <a:pt x="622300" y="2844800"/>
                  <a:pt x="590550" y="2857500"/>
                </a:cubicBezTo>
                <a:cubicBezTo>
                  <a:pt x="469900" y="2844800"/>
                  <a:pt x="344918" y="2853865"/>
                  <a:pt x="228600" y="2819400"/>
                </a:cubicBezTo>
                <a:cubicBezTo>
                  <a:pt x="167716" y="2801360"/>
                  <a:pt x="76200" y="2705100"/>
                  <a:pt x="76200" y="2705100"/>
                </a:cubicBezTo>
                <a:cubicBezTo>
                  <a:pt x="68182" y="2681047"/>
                  <a:pt x="36841" y="2591893"/>
                  <a:pt x="38100" y="2571750"/>
                </a:cubicBezTo>
                <a:cubicBezTo>
                  <a:pt x="45925" y="2446548"/>
                  <a:pt x="33678" y="2352448"/>
                  <a:pt x="133350" y="2286000"/>
                </a:cubicBezTo>
                <a:cubicBezTo>
                  <a:pt x="150058" y="2274861"/>
                  <a:pt x="171450" y="2273300"/>
                  <a:pt x="190500" y="2266950"/>
                </a:cubicBezTo>
                <a:cubicBezTo>
                  <a:pt x="279400" y="2273300"/>
                  <a:pt x="368619" y="2276158"/>
                  <a:pt x="457200" y="2286000"/>
                </a:cubicBezTo>
                <a:cubicBezTo>
                  <a:pt x="472895" y="2287744"/>
                  <a:pt x="569908" y="2313779"/>
                  <a:pt x="590550" y="2324100"/>
                </a:cubicBezTo>
                <a:cubicBezTo>
                  <a:pt x="738266" y="2397958"/>
                  <a:pt x="561202" y="2333367"/>
                  <a:pt x="704850" y="2381250"/>
                </a:cubicBezTo>
                <a:cubicBezTo>
                  <a:pt x="723900" y="2400300"/>
                  <a:pt x="739584" y="2423456"/>
                  <a:pt x="762000" y="2438400"/>
                </a:cubicBezTo>
                <a:cubicBezTo>
                  <a:pt x="892777" y="2525584"/>
                  <a:pt x="734297" y="2353547"/>
                  <a:pt x="895350" y="2514600"/>
                </a:cubicBezTo>
                <a:cubicBezTo>
                  <a:pt x="911539" y="2530789"/>
                  <a:pt x="918793" y="2554161"/>
                  <a:pt x="933450" y="2571750"/>
                </a:cubicBezTo>
                <a:cubicBezTo>
                  <a:pt x="950697" y="2592446"/>
                  <a:pt x="971550" y="2609850"/>
                  <a:pt x="990600" y="2628900"/>
                </a:cubicBezTo>
                <a:cubicBezTo>
                  <a:pt x="1003300" y="2667000"/>
                  <a:pt x="1036576" y="2703819"/>
                  <a:pt x="1028700" y="2743200"/>
                </a:cubicBezTo>
                <a:cubicBezTo>
                  <a:pt x="993677" y="2918313"/>
                  <a:pt x="1041439" y="2771085"/>
                  <a:pt x="952500" y="2895600"/>
                </a:cubicBezTo>
                <a:cubicBezTo>
                  <a:pt x="935994" y="2918708"/>
                  <a:pt x="932580" y="2949984"/>
                  <a:pt x="914400" y="2971800"/>
                </a:cubicBezTo>
                <a:cubicBezTo>
                  <a:pt x="875404" y="3018595"/>
                  <a:pt x="848395" y="3004803"/>
                  <a:pt x="800100" y="3028950"/>
                </a:cubicBezTo>
                <a:cubicBezTo>
                  <a:pt x="779622" y="3039189"/>
                  <a:pt x="763872" y="3057751"/>
                  <a:pt x="742950" y="3067050"/>
                </a:cubicBezTo>
                <a:cubicBezTo>
                  <a:pt x="588556" y="3135670"/>
                  <a:pt x="500474" y="3112690"/>
                  <a:pt x="304800" y="3124200"/>
                </a:cubicBezTo>
                <a:cubicBezTo>
                  <a:pt x="260350" y="3117850"/>
                  <a:pt x="188126" y="3146840"/>
                  <a:pt x="171450" y="3105150"/>
                </a:cubicBezTo>
                <a:cubicBezTo>
                  <a:pt x="138349" y="3022398"/>
                  <a:pt x="180086" y="2926966"/>
                  <a:pt x="190500" y="2838450"/>
                </a:cubicBezTo>
                <a:cubicBezTo>
                  <a:pt x="192846" y="2818507"/>
                  <a:pt x="195351" y="2795499"/>
                  <a:pt x="209550" y="2781300"/>
                </a:cubicBezTo>
                <a:cubicBezTo>
                  <a:pt x="275054" y="2715796"/>
                  <a:pt x="309135" y="2710005"/>
                  <a:pt x="381000" y="2686050"/>
                </a:cubicBezTo>
                <a:cubicBezTo>
                  <a:pt x="438150" y="2692400"/>
                  <a:pt x="497899" y="2686916"/>
                  <a:pt x="552450" y="2705100"/>
                </a:cubicBezTo>
                <a:cubicBezTo>
                  <a:pt x="595891" y="2719580"/>
                  <a:pt x="666750" y="2781300"/>
                  <a:pt x="666750" y="2781300"/>
                </a:cubicBezTo>
                <a:cubicBezTo>
                  <a:pt x="692150" y="2819400"/>
                  <a:pt x="728470" y="2852159"/>
                  <a:pt x="742950" y="2895600"/>
                </a:cubicBezTo>
                <a:cubicBezTo>
                  <a:pt x="789329" y="3034738"/>
                  <a:pt x="771310" y="2970938"/>
                  <a:pt x="800100" y="3086100"/>
                </a:cubicBezTo>
                <a:cubicBezTo>
                  <a:pt x="798792" y="3107034"/>
                  <a:pt x="805254" y="3422128"/>
                  <a:pt x="742950" y="3505200"/>
                </a:cubicBezTo>
                <a:cubicBezTo>
                  <a:pt x="723900" y="3530600"/>
                  <a:pt x="704254" y="3555564"/>
                  <a:pt x="685800" y="3581400"/>
                </a:cubicBezTo>
                <a:cubicBezTo>
                  <a:pt x="657181" y="3621467"/>
                  <a:pt x="636856" y="3646467"/>
                  <a:pt x="628650" y="3695700"/>
                </a:cubicBezTo>
                <a:cubicBezTo>
                  <a:pt x="625518" y="3714491"/>
                  <a:pt x="628650" y="3733800"/>
                  <a:pt x="628650" y="37528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كعب 5"/>
          <p:cNvSpPr/>
          <p:nvPr/>
        </p:nvSpPr>
        <p:spPr>
          <a:xfrm>
            <a:off x="6400800" y="3733800"/>
            <a:ext cx="742950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7162800" y="2971800"/>
            <a:ext cx="12191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6934200" y="4724400"/>
            <a:ext cx="12572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7543800" y="3048000"/>
            <a:ext cx="0" cy="16764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7086600" y="2286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Original x=0</a:t>
            </a:r>
            <a:endParaRPr lang="en-US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858000" y="4872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x=0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/>
              <p:cNvSpPr txBox="1"/>
              <p:nvPr/>
            </p:nvSpPr>
            <p:spPr>
              <a:xfrm>
                <a:off x="7772400" y="34290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800" b="1" dirty="0" smtClean="0"/>
                  <a:t>x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7" name="مربع نص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29000"/>
                <a:ext cx="685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Then :</a:t>
                </a:r>
              </a:p>
              <a:p>
                <a:r>
                  <a:rPr lang="en-US" dirty="0"/>
                  <a:t>  </a:t>
                </a:r>
                <a:r>
                  <a:rPr lang="en-US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𝑦𝐴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F = k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𝐻𝑜𝑜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𝐿𝑎𝑤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Where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k </a:t>
                </a:r>
                <a:r>
                  <a:rPr lang="en-US" dirty="0" smtClean="0"/>
                  <a:t> is the spring constant ,</a:t>
                </a:r>
              </a:p>
              <a:p>
                <a:pPr algn="r"/>
                <a:r>
                  <a:rPr lang="ar-IQ" dirty="0" smtClean="0"/>
                  <a:t>ينطبق قانون هوك على المواد في المنطقة التغير الخطي بين الاجهاد</a:t>
                </a:r>
                <a:r>
                  <a:rPr lang="en-US" dirty="0" smtClean="0"/>
                  <a:t>stress</a:t>
                </a:r>
                <a:r>
                  <a:rPr lang="ar-IQ" dirty="0" smtClean="0"/>
                  <a:t>  والانفعال </a:t>
                </a:r>
                <a:r>
                  <a:rPr lang="en-US" dirty="0" smtClean="0"/>
                  <a:t>strain</a:t>
                </a:r>
                <a:r>
                  <a:rPr lang="ar-IQ" dirty="0" smtClean="0"/>
                  <a:t>. </a:t>
                </a:r>
              </a:p>
              <a:p>
                <a:pPr algn="l" rtl="1"/>
                <a:endParaRPr lang="en-US" dirty="0" smtClean="0"/>
              </a:p>
              <a:p>
                <a:pPr algn="r" rtl="1"/>
                <a:r>
                  <a:rPr lang="ar-IQ" dirty="0" smtClean="0"/>
                  <a:t>وتكون </a:t>
                </a:r>
                <a:r>
                  <a:rPr lang="ar-IQ" dirty="0" err="1" smtClean="0"/>
                  <a:t>قيمتة</a:t>
                </a:r>
                <a:r>
                  <a:rPr lang="ar-IQ" dirty="0" smtClean="0"/>
                  <a:t> (</a:t>
                </a:r>
                <a:r>
                  <a:rPr lang="en-US" dirty="0" smtClean="0"/>
                  <a:t>K</a:t>
                </a:r>
                <a:r>
                  <a:rPr lang="ar-IQ" dirty="0" smtClean="0"/>
                  <a:t>)كبيرة بزيادة مساحة المقطع بينما تقل بزيادة الطول</a:t>
                </a: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2519" t="-139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solid brass sphere is initially surrounded by air , and the air pressure exerted on it is 1x10</a:t>
            </a:r>
            <a:r>
              <a:rPr lang="en-US" baseline="30000" dirty="0" smtClean="0"/>
              <a:t>5</a:t>
            </a:r>
            <a:r>
              <a:rPr lang="en-US" dirty="0" smtClean="0"/>
              <a:t>N/m</a:t>
            </a:r>
            <a:r>
              <a:rPr lang="en-US" baseline="30000" dirty="0" smtClean="0"/>
              <a:t>2</a:t>
            </a:r>
            <a:r>
              <a:rPr lang="en-US" dirty="0" smtClean="0"/>
              <a:t> (normal atmospheric pressure ).</a:t>
            </a:r>
          </a:p>
          <a:p>
            <a:r>
              <a:rPr lang="en-US" dirty="0" smtClean="0"/>
              <a:t>The sphere is lowered into the ocean to a depth where the pressure is 2x10</a:t>
            </a:r>
            <a:r>
              <a:rPr lang="en-US" baseline="30000" dirty="0" smtClean="0"/>
              <a:t>7</a:t>
            </a:r>
            <a:r>
              <a:rPr lang="en-US" dirty="0" smtClean="0"/>
              <a:t>N/m</a:t>
            </a:r>
            <a:r>
              <a:rPr lang="en-US" baseline="30000" dirty="0" smtClean="0"/>
              <a:t>2</a:t>
            </a:r>
            <a:r>
              <a:rPr lang="en-US" dirty="0" smtClean="0"/>
              <a:t> .</a:t>
            </a:r>
            <a:r>
              <a:rPr lang="en-US" dirty="0" smtClean="0">
                <a:solidFill>
                  <a:srgbClr val="FF0000"/>
                </a:solidFill>
              </a:rPr>
              <a:t>The volume of the sphere in air is 0.5m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  <a:r>
              <a:rPr lang="en-US" dirty="0" smtClean="0">
                <a:solidFill>
                  <a:srgbClr val="00B050"/>
                </a:solidFill>
              </a:rPr>
              <a:t>By </a:t>
            </a:r>
            <a:r>
              <a:rPr lang="en-US" dirty="0">
                <a:solidFill>
                  <a:srgbClr val="00B050"/>
                </a:solidFill>
              </a:rPr>
              <a:t>how</a:t>
            </a:r>
            <a:r>
              <a:rPr lang="en-US" dirty="0" smtClean="0">
                <a:solidFill>
                  <a:srgbClr val="00B050"/>
                </a:solidFill>
              </a:rPr>
              <a:t> much does this volume change once the sphere is submerged 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Example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vertical steel girder </a:t>
            </a:r>
            <a:r>
              <a:rPr lang="en-US" dirty="0" smtClean="0"/>
              <a:t> </a:t>
            </a:r>
            <a:r>
              <a:rPr lang="en-US" dirty="0" smtClean="0"/>
              <a:t>with a cross-sectional area of 0.15m</a:t>
            </a:r>
            <a:r>
              <a:rPr lang="en-US" baseline="30000" dirty="0" smtClean="0"/>
              <a:t>2</a:t>
            </a:r>
            <a:r>
              <a:rPr lang="en-US" dirty="0" smtClean="0"/>
              <a:t> has a 1550 kg sign hanging from its end (Ignore the mass of the girder itself .)</a:t>
            </a:r>
          </a:p>
          <a:p>
            <a:r>
              <a:rPr lang="en-US" dirty="0" smtClean="0"/>
              <a:t>( a ) what is the stress within the girder?</a:t>
            </a:r>
          </a:p>
          <a:p>
            <a:r>
              <a:rPr lang="en-US" dirty="0" smtClean="0"/>
              <a:t>( b ) What is the strain on the girder ? </a:t>
            </a:r>
          </a:p>
          <a:p>
            <a:r>
              <a:rPr lang="en-US" dirty="0" smtClean="0"/>
              <a:t>( c ) If the girder is 9.50 m long , how much is it lengthened ? 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6126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: </a:t>
            </a:r>
          </a:p>
          <a:p>
            <a:r>
              <a:rPr lang="en-US" dirty="0" smtClean="0"/>
              <a:t>A 15 cm long  tendon  was found to stretch   3.7 mm by a force of 13.4 N . The tendon was approximately round with an average diameter of </a:t>
            </a:r>
            <a:r>
              <a:rPr lang="en-US" dirty="0" smtClean="0"/>
              <a:t> </a:t>
            </a:r>
            <a:r>
              <a:rPr lang="en-US" dirty="0" smtClean="0"/>
              <a:t>8.5 mm .Calculate the elastic modulus of this tendon 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Stress and Strain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Stress </a:t>
            </a:r>
            <a:r>
              <a:rPr lang="en-US" dirty="0" smtClean="0"/>
              <a:t>is a quantity that is proportional to the </a:t>
            </a:r>
            <a:r>
              <a:rPr lang="en-US" dirty="0" smtClean="0">
                <a:solidFill>
                  <a:srgbClr val="FF0000"/>
                </a:solidFill>
              </a:rPr>
              <a:t>force </a:t>
            </a:r>
            <a:r>
              <a:rPr lang="en-US" dirty="0" smtClean="0"/>
              <a:t>causing a deformation.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Stress </a:t>
            </a:r>
            <a:r>
              <a:rPr lang="en-US" dirty="0" smtClean="0"/>
              <a:t>is the external </a:t>
            </a:r>
            <a:r>
              <a:rPr lang="en-US" dirty="0" smtClean="0">
                <a:solidFill>
                  <a:srgbClr val="FF0000"/>
                </a:solidFill>
              </a:rPr>
              <a:t>Force</a:t>
            </a:r>
            <a:r>
              <a:rPr lang="en-US" dirty="0" smtClean="0"/>
              <a:t> acting on an object per unit cross-sectional</a:t>
            </a:r>
            <a:r>
              <a:rPr lang="en-US" dirty="0" smtClean="0">
                <a:solidFill>
                  <a:srgbClr val="FF0000"/>
                </a:solidFill>
              </a:rPr>
              <a:t> Area.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Strain </a:t>
            </a:r>
            <a:r>
              <a:rPr lang="en-US" dirty="0" smtClean="0"/>
              <a:t>is the result of stress ,which is the measure of the degree of deformation .</a:t>
            </a:r>
          </a:p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 nylon tennis string on a racquet is under a tension of 250N . If its diameter is 1.00 mm , by how much is it lengthened from its un – tensioned length ? </a:t>
            </a:r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 bar has dimensions 1 cm by 1cm by 20cm .It is subjected to a 10000N tension force and stretches 0.01cm . Find :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 a ) </a:t>
            </a:r>
            <a:r>
              <a:rPr lang="en-US" dirty="0" smtClean="0">
                <a:solidFill>
                  <a:srgbClr val="FF0000"/>
                </a:solidFill>
              </a:rPr>
              <a:t>the stress;                                                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 b ) </a:t>
            </a:r>
            <a:r>
              <a:rPr lang="en-US" dirty="0" smtClean="0">
                <a:solidFill>
                  <a:srgbClr val="FF0000"/>
                </a:solidFill>
              </a:rPr>
              <a:t>the strain;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 c ) </a:t>
            </a:r>
            <a:r>
              <a:rPr lang="en-US" dirty="0" smtClean="0">
                <a:solidFill>
                  <a:srgbClr val="FF0000"/>
                </a:solidFill>
              </a:rPr>
              <a:t>If the stress-strain graph is </a:t>
            </a:r>
            <a:r>
              <a:rPr lang="en-US" dirty="0" smtClean="0">
                <a:solidFill>
                  <a:srgbClr val="00B050"/>
                </a:solidFill>
              </a:rPr>
              <a:t>straight line</a:t>
            </a:r>
            <a:r>
              <a:rPr lang="en-US" dirty="0" smtClean="0">
                <a:solidFill>
                  <a:srgbClr val="FF0000"/>
                </a:solidFill>
              </a:rPr>
              <a:t> ,how much does the bar stretch when the applied force is increased to 50000N?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لبة 3"/>
          <p:cNvSpPr/>
          <p:nvPr/>
        </p:nvSpPr>
        <p:spPr>
          <a:xfrm rot="6102641">
            <a:off x="3950596" y="1885001"/>
            <a:ext cx="1347537" cy="4030642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30" name="مخطط انسيابي: تخزين بالوصول المباشر 29"/>
          <p:cNvSpPr/>
          <p:nvPr/>
        </p:nvSpPr>
        <p:spPr>
          <a:xfrm rot="831308">
            <a:off x="1811385" y="3068035"/>
            <a:ext cx="1160415" cy="843900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Poisson’s ratio </a:t>
            </a:r>
            <a:br>
              <a:rPr lang="en-US" dirty="0" smtClean="0"/>
            </a:br>
            <a:r>
              <a:rPr lang="en-US" dirty="0" smtClean="0"/>
              <a:t>Shear stress – strain diagram </a:t>
            </a:r>
            <a:endParaRPr lang="en-US" dirty="0"/>
          </a:p>
        </p:txBody>
      </p:sp>
      <p:cxnSp>
        <p:nvCxnSpPr>
          <p:cNvPr id="6" name="رابط مستقيم 5"/>
          <p:cNvCxnSpPr/>
          <p:nvPr/>
        </p:nvCxnSpPr>
        <p:spPr>
          <a:xfrm flipV="1">
            <a:off x="6248400" y="2971800"/>
            <a:ext cx="457200" cy="131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2609850" y="2112169"/>
            <a:ext cx="457200" cy="131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257800" y="30480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 flipV="1">
            <a:off x="2971800" y="25146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سهم إلى اليمين 13"/>
          <p:cNvSpPr/>
          <p:nvPr/>
        </p:nvSpPr>
        <p:spPr>
          <a:xfrm rot="865809">
            <a:off x="6391075" y="4571212"/>
            <a:ext cx="1736498" cy="1844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رابط مستقيم 16"/>
          <p:cNvCxnSpPr/>
          <p:nvPr/>
        </p:nvCxnSpPr>
        <p:spPr>
          <a:xfrm flipH="1">
            <a:off x="6200458" y="4020576"/>
            <a:ext cx="428942" cy="551424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سهم إلى اليمين 22"/>
          <p:cNvSpPr/>
          <p:nvPr/>
        </p:nvSpPr>
        <p:spPr>
          <a:xfrm rot="11600140">
            <a:off x="917056" y="3259614"/>
            <a:ext cx="1788659" cy="2292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مربع نص 23"/>
          <p:cNvSpPr txBox="1"/>
          <p:nvPr/>
        </p:nvSpPr>
        <p:spPr>
          <a:xfrm rot="1039402">
            <a:off x="4564193" y="262665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</a:t>
            </a:r>
            <a:endParaRPr lang="en-US" b="1" dirty="0"/>
          </a:p>
        </p:txBody>
      </p:sp>
      <p:sp>
        <p:nvSpPr>
          <p:cNvPr id="25" name="مربع نص 24"/>
          <p:cNvSpPr txBox="1"/>
          <p:nvPr/>
        </p:nvSpPr>
        <p:spPr>
          <a:xfrm rot="1039402">
            <a:off x="8046907" y="468405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endParaRPr lang="en-US" b="1" dirty="0"/>
          </a:p>
        </p:txBody>
      </p:sp>
      <p:sp>
        <p:nvSpPr>
          <p:cNvPr id="26" name="مربع نص 25"/>
          <p:cNvSpPr txBox="1"/>
          <p:nvPr/>
        </p:nvSpPr>
        <p:spPr>
          <a:xfrm rot="1039402">
            <a:off x="677993" y="279373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endParaRPr lang="en-US" b="1" dirty="0"/>
          </a:p>
        </p:txBody>
      </p:sp>
      <p:sp>
        <p:nvSpPr>
          <p:cNvPr id="31" name="مخطط انسيابي: تخزين بالوصول المباشر 30"/>
          <p:cNvSpPr/>
          <p:nvPr/>
        </p:nvSpPr>
        <p:spPr>
          <a:xfrm rot="831308">
            <a:off x="5932695" y="4101544"/>
            <a:ext cx="1160415" cy="723033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ربع نص 27"/>
          <p:cNvSpPr txBox="1"/>
          <p:nvPr/>
        </p:nvSpPr>
        <p:spPr>
          <a:xfrm rot="19691310">
            <a:off x="6214535" y="3785363"/>
            <a:ext cx="567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b="1" dirty="0"/>
          </a:p>
        </p:txBody>
      </p:sp>
      <p:cxnSp>
        <p:nvCxnSpPr>
          <p:cNvPr id="33" name="رابط مستقيم 32"/>
          <p:cNvCxnSpPr/>
          <p:nvPr/>
        </p:nvCxnSpPr>
        <p:spPr>
          <a:xfrm flipH="1">
            <a:off x="6424902" y="4663435"/>
            <a:ext cx="280172" cy="10515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flipH="1">
            <a:off x="1447800" y="3749035"/>
            <a:ext cx="280172" cy="10515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4823087" y="5189217"/>
            <a:ext cx="1577713" cy="33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H="1" flipV="1">
            <a:off x="1702186" y="4531642"/>
            <a:ext cx="1803014" cy="414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مربع نص 45"/>
          <p:cNvSpPr txBox="1"/>
          <p:nvPr/>
        </p:nvSpPr>
        <p:spPr>
          <a:xfrm rot="1039402">
            <a:off x="3954593" y="4774930"/>
            <a:ext cx="41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L’</a:t>
            </a:r>
            <a:endParaRPr lang="en-US" b="1" dirty="0"/>
          </a:p>
        </p:txBody>
      </p:sp>
      <p:cxnSp>
        <p:nvCxnSpPr>
          <p:cNvPr id="49" name="رابط مستقيم 48"/>
          <p:cNvCxnSpPr/>
          <p:nvPr/>
        </p:nvCxnSpPr>
        <p:spPr>
          <a:xfrm flipH="1">
            <a:off x="6705600" y="4343400"/>
            <a:ext cx="428942" cy="366646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 rot="19691310">
            <a:off x="6652685" y="4167180"/>
            <a:ext cx="567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d’</a:t>
            </a:r>
            <a:endParaRPr lang="en-US" b="1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Definition</a:t>
            </a:r>
          </a:p>
          <a:p>
            <a:r>
              <a:rPr lang="en-US" dirty="0" smtClean="0"/>
              <a:t>When a deformable body is stretched by a tensile force ,not only it does elongate but it also contract laterally . i.e. it would contract in other two dimensions.</a:t>
            </a:r>
          </a:p>
          <a:p>
            <a:r>
              <a:rPr lang="en-US" dirty="0" smtClean="0"/>
              <a:t>Likewise , a compressive force acting on a deformable body  cause it to contract in the direction of force and yet its sides expand laterally . </a:t>
            </a:r>
          </a:p>
          <a:p>
            <a:r>
              <a:rPr lang="en-US" dirty="0" smtClean="0"/>
              <a:t>When the load P is applied to the bar it changes the bar’s length by </a:t>
            </a:r>
            <a:r>
              <a:rPr lang="en-US" dirty="0" smtClean="0">
                <a:sym typeface="Symbol"/>
              </a:rPr>
              <a:t> and its radius by r .The strain in axial direction and in lateral / radial direction are respectively .</a:t>
            </a:r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In early 1800s, French scientist Poisson realized that within elastic range the ratio of these two strains is a  constant . We called the constant as Poisson’s ratio by </a:t>
            </a:r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ym typeface="Symbol"/>
                  </a:rPr>
                  <a:t></a:t>
                </a:r>
                <a:r>
                  <a:rPr lang="en-US" baseline="-25000" dirty="0" smtClean="0">
                    <a:sym typeface="Symbol"/>
                  </a:rPr>
                  <a:t>long</a:t>
                </a:r>
                <a:r>
                  <a:rPr lang="en-US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𝐿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sym typeface="Symbol"/>
                  </a:rPr>
                  <a:t></a:t>
                </a:r>
                <a:r>
                  <a:rPr lang="en-US" baseline="-25000" dirty="0" err="1" smtClean="0">
                    <a:sym typeface="Symbol"/>
                  </a:rPr>
                  <a:t>lat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sym typeface="Symbol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𝑑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Then the Poisson’s ratio define as :</a:t>
                </a:r>
              </a:p>
              <a:p>
                <a:r>
                  <a:rPr lang="en-US" dirty="0" smtClean="0"/>
                  <a:t>Poisson’s ratio ==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𝐿𝑎𝑡𝑒𝑟𝑎𝑙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𝑠𝑡𝑟𝑎𝑖𝑛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𝑙𝑜𝑛𝑔𝑖𝑡𝑢𝑑𝑛𝑎𝑙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𝑠𝑡𝑟𝑎𝑖𝑛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sym typeface="Symbol"/>
                  </a:rPr>
                  <a:t>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𝑙𝑎𝑡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𝑙𝑜𝑛𝑔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In tension the </a:t>
                </a:r>
                <a:r>
                  <a:rPr lang="en-US" dirty="0" smtClean="0">
                    <a:sym typeface="Symbol"/>
                  </a:rPr>
                  <a:t></a:t>
                </a:r>
                <a:r>
                  <a:rPr lang="en-US" baseline="-25000" dirty="0" smtClean="0">
                    <a:sym typeface="Symbol"/>
                  </a:rPr>
                  <a:t>long</a:t>
                </a:r>
                <a:r>
                  <a:rPr lang="en-US" dirty="0" smtClean="0">
                    <a:sym typeface="Symbol"/>
                  </a:rPr>
                  <a:t> is ( + ) and </a:t>
                </a:r>
                <a:r>
                  <a:rPr lang="en-US" baseline="-25000" dirty="0" err="1" smtClean="0">
                    <a:sym typeface="Symbol"/>
                  </a:rPr>
                  <a:t>lat</a:t>
                </a:r>
                <a:r>
                  <a:rPr lang="en-US" dirty="0" smtClean="0">
                    <a:sym typeface="Symbol"/>
                  </a:rPr>
                  <a:t> is ( - )</a:t>
                </a:r>
              </a:p>
              <a:p>
                <a:r>
                  <a:rPr lang="en-US" dirty="0" smtClean="0">
                    <a:sym typeface="Symbol"/>
                  </a:rPr>
                  <a:t>But in compression state </a:t>
                </a:r>
                <a:r>
                  <a:rPr lang="en-US" dirty="0"/>
                  <a:t>the </a:t>
                </a:r>
                <a:r>
                  <a:rPr lang="en-US" dirty="0">
                    <a:sym typeface="Symbol"/>
                  </a:rPr>
                  <a:t></a:t>
                </a:r>
                <a:r>
                  <a:rPr lang="en-US" baseline="-25000" dirty="0">
                    <a:sym typeface="Symbol"/>
                  </a:rPr>
                  <a:t>long</a:t>
                </a:r>
                <a:r>
                  <a:rPr lang="en-US" dirty="0">
                    <a:sym typeface="Symbol"/>
                  </a:rPr>
                  <a:t> is ( </a:t>
                </a:r>
                <a:r>
                  <a:rPr lang="en-US" dirty="0" smtClean="0">
                    <a:sym typeface="Symbol"/>
                  </a:rPr>
                  <a:t>- </a:t>
                </a:r>
                <a:r>
                  <a:rPr lang="en-US" dirty="0">
                    <a:sym typeface="Symbol"/>
                  </a:rPr>
                  <a:t>) and </a:t>
                </a:r>
                <a:r>
                  <a:rPr lang="en-US" baseline="-25000" dirty="0" err="1">
                    <a:sym typeface="Symbol"/>
                  </a:rPr>
                  <a:t>lat</a:t>
                </a:r>
                <a:r>
                  <a:rPr lang="en-US" dirty="0">
                    <a:sym typeface="Symbol"/>
                  </a:rPr>
                  <a:t> is ( </a:t>
                </a:r>
                <a:r>
                  <a:rPr lang="en-US" dirty="0" smtClean="0">
                    <a:sym typeface="Symbol"/>
                  </a:rPr>
                  <a:t>+ </a:t>
                </a:r>
                <a:r>
                  <a:rPr lang="en-US" dirty="0">
                    <a:sym typeface="Symbol"/>
                  </a:rPr>
                  <a:t>)</a:t>
                </a:r>
                <a:r>
                  <a:rPr lang="en-US" dirty="0" smtClean="0">
                    <a:sym typeface="Symbol"/>
                  </a:rPr>
                  <a:t>  </a:t>
                </a:r>
              </a:p>
              <a:p>
                <a:r>
                  <a:rPr lang="en-US" dirty="0" smtClean="0">
                    <a:sym typeface="Symbol"/>
                  </a:rPr>
                  <a:t>The value of 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/>
                      </a:rPr>
                      <m:t>≤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 ≤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481" r="-741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Poisson’s ratio for important material</a:t>
            </a:r>
          </a:p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84746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Poisson’s Ratio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Rubber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 to 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Stainless  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r>
                  <a:rPr lang="en-US" i="1" u="sng" dirty="0" smtClean="0">
                    <a:solidFill>
                      <a:srgbClr val="FF0000"/>
                    </a:solidFill>
                  </a:rPr>
                  <a:t>Remarks: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lateral strain is caused only by axial force .No force or stress acts in lateral direction ,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Lateral strain is the same in all lateral direction</a:t>
                </a:r>
              </a:p>
              <a:p>
                <a:r>
                  <a:rPr lang="en-US" dirty="0" smtClean="0"/>
                  <a:t>Usually 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 smtClean="0">
                        <a:latin typeface="Cambria Math"/>
                        <a:ea typeface="Cambria Math"/>
                        <a:sym typeface="Symbol"/>
                      </a:rPr>
                      <m:t>≤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5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;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𝑚𝑜𝑠𝑡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/>
                      </a:rPr>
                      <m:t>𝑙𝑖𝑛𝑒𝑎𝑟𝑙𝑦</m:t>
                    </m:r>
                  </m:oMath>
                </a14:m>
                <a:endParaRPr lang="en-US" b="0" dirty="0" smtClean="0"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elastic material 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=0.3.</a:t>
                </a:r>
              </a:p>
              <a:p>
                <a:pPr marL="0" indent="0">
                  <a:buNone/>
                </a:pPr>
                <a:r>
                  <a:rPr lang="en-US" sz="7200" dirty="0" smtClean="0">
                    <a:solidFill>
                      <a:schemeClr val="tx1"/>
                    </a:solidFill>
                    <a:sym typeface="Symbol"/>
                  </a:rPr>
                  <a:t>.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Poisson’s ratio is a constant 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5556" t="-136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Question </a:t>
            </a:r>
            <a:r>
              <a:rPr lang="en-US" dirty="0" smtClean="0"/>
              <a:t>:</a:t>
            </a:r>
          </a:p>
          <a:p>
            <a:r>
              <a:rPr lang="en-US" dirty="0" smtClean="0"/>
              <a:t> For a 10 m rod made of the material with Poisson’s ratio </a:t>
            </a:r>
            <a:r>
              <a:rPr lang="en-US" dirty="0" smtClean="0">
                <a:sym typeface="Symbol"/>
              </a:rPr>
              <a:t>=0.3,that has elongated by 12mm ,what is its new radius if originally it had a radius of 50mm? </a:t>
            </a:r>
          </a:p>
          <a:p>
            <a:r>
              <a:rPr lang="en-US" dirty="0" smtClean="0">
                <a:sym typeface="Symbol"/>
              </a:rPr>
              <a:t>(a)50.018mm (b)49.982mm (c ) 50.400mm (d)49.600mm</a:t>
            </a:r>
          </a:p>
          <a:p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 </a:t>
            </a:r>
            <a:r>
              <a:rPr lang="en-US" dirty="0" smtClean="0"/>
              <a:t>Stress-strain relation </a:t>
            </a:r>
            <a:endParaRPr lang="en-US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590800" y="18288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2590800" y="53340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V="1">
            <a:off x="2590800" y="3581400"/>
            <a:ext cx="7620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قوس 9"/>
          <p:cNvSpPr/>
          <p:nvPr/>
        </p:nvSpPr>
        <p:spPr>
          <a:xfrm rot="16853733">
            <a:off x="4155528" y="2071442"/>
            <a:ext cx="2128346" cy="385825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قوس 10"/>
          <p:cNvSpPr/>
          <p:nvPr/>
        </p:nvSpPr>
        <p:spPr>
          <a:xfrm rot="19511360">
            <a:off x="5131324" y="2682627"/>
            <a:ext cx="2157952" cy="31699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ربع نص 11"/>
          <p:cNvSpPr txBox="1"/>
          <p:nvPr/>
        </p:nvSpPr>
        <p:spPr>
          <a:xfrm rot="16200000">
            <a:off x="1796534" y="43111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Stress(</a:t>
            </a:r>
            <a:r>
              <a:rPr lang="en-US" dirty="0" smtClean="0">
                <a:sym typeface="Symbol"/>
              </a:rPr>
              <a:t>)</a:t>
            </a:r>
            <a:endParaRPr lang="en-US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91000" y="5421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Strain(</a:t>
            </a:r>
            <a:r>
              <a:rPr lang="en-US" dirty="0" smtClean="0">
                <a:sym typeface="Symbol"/>
              </a:rPr>
              <a:t>)</a:t>
            </a:r>
            <a:endParaRPr lang="en-US" dirty="0"/>
          </a:p>
        </p:txBody>
      </p:sp>
      <p:cxnSp>
        <p:nvCxnSpPr>
          <p:cNvPr id="15" name="رابط كسهم مستقيم 14"/>
          <p:cNvCxnSpPr/>
          <p:nvPr/>
        </p:nvCxnSpPr>
        <p:spPr>
          <a:xfrm flipH="1" flipV="1">
            <a:off x="2329933" y="3657600"/>
            <a:ext cx="995417" cy="13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565292" y="3562933"/>
            <a:ext cx="157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Proportional </a:t>
            </a:r>
          </a:p>
          <a:p>
            <a:r>
              <a:rPr lang="en-US" dirty="0" smtClean="0"/>
              <a:t>limit</a:t>
            </a:r>
            <a:endParaRPr lang="en-US" dirty="0"/>
          </a:p>
        </p:txBody>
      </p:sp>
      <p:cxnSp>
        <p:nvCxnSpPr>
          <p:cNvPr id="18" name="رابط كسهم مستقيم 17"/>
          <p:cNvCxnSpPr/>
          <p:nvPr/>
        </p:nvCxnSpPr>
        <p:spPr>
          <a:xfrm flipH="1">
            <a:off x="2329933" y="2819400"/>
            <a:ext cx="35374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457200" y="2602468"/>
            <a:ext cx="157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Ultimate stress</a:t>
            </a:r>
            <a:endParaRPr lang="en-US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33400" y="3212068"/>
            <a:ext cx="157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Fallure</a:t>
            </a:r>
            <a:r>
              <a:rPr lang="en-US" dirty="0" smtClean="0"/>
              <a:t> stress</a:t>
            </a:r>
            <a:endParaRPr lang="en-US" dirty="0"/>
          </a:p>
        </p:txBody>
      </p:sp>
      <p:cxnSp>
        <p:nvCxnSpPr>
          <p:cNvPr id="22" name="رابط كسهم مستقيم 21"/>
          <p:cNvCxnSpPr/>
          <p:nvPr/>
        </p:nvCxnSpPr>
        <p:spPr>
          <a:xfrm flipH="1" flipV="1">
            <a:off x="2294283" y="3429000"/>
            <a:ext cx="479231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ثلث قائم الزاوية 26"/>
          <p:cNvSpPr/>
          <p:nvPr/>
        </p:nvSpPr>
        <p:spPr>
          <a:xfrm flipH="1">
            <a:off x="2884791" y="4095750"/>
            <a:ext cx="296559" cy="5715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ربع نص 27"/>
          <p:cNvSpPr txBox="1"/>
          <p:nvPr/>
        </p:nvSpPr>
        <p:spPr>
          <a:xfrm>
            <a:off x="3757409" y="4078069"/>
            <a:ext cx="3176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Modulus of </a:t>
            </a:r>
            <a:r>
              <a:rPr lang="en-US" b="1" dirty="0" smtClean="0"/>
              <a:t>rigidity , G</a:t>
            </a:r>
            <a:endParaRPr lang="en-US" b="1" dirty="0" smtClean="0"/>
          </a:p>
          <a:p>
            <a:r>
              <a:rPr lang="en-US" b="1" dirty="0" smtClean="0"/>
              <a:t>(or shear modulus of elasticity</a:t>
            </a:r>
          </a:p>
          <a:p>
            <a:r>
              <a:rPr lang="en-US" b="1" dirty="0" smtClean="0">
                <a:sym typeface="Symbol"/>
              </a:rPr>
              <a:t>=G</a:t>
            </a:r>
          </a:p>
          <a:p>
            <a:r>
              <a:rPr lang="en-US" b="1" dirty="0" smtClean="0">
                <a:sym typeface="Symbol"/>
              </a:rPr>
              <a:t>=E</a:t>
            </a:r>
            <a:endParaRPr lang="en-US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971800" y="2438400"/>
            <a:ext cx="2590800" cy="1077218"/>
          </a:xfrm>
          <a:prstGeom prst="rect">
            <a:avLst/>
          </a:prstGeom>
          <a:pattFill prst="pct2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Compression </a:t>
            </a:r>
          </a:p>
          <a:p>
            <a:pPr algn="ctr"/>
            <a:r>
              <a:rPr lang="en-US" sz="3200" b="1" dirty="0" smtClean="0"/>
              <a:t>Stress</a:t>
            </a:r>
            <a:endParaRPr lang="en-US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096000" y="2438400"/>
            <a:ext cx="2590800" cy="1077218"/>
          </a:xfrm>
          <a:prstGeom prst="rect">
            <a:avLst/>
          </a:prstGeom>
          <a:pattFill prst="pct2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Shear </a:t>
            </a:r>
          </a:p>
          <a:p>
            <a:pPr algn="ctr"/>
            <a:r>
              <a:rPr lang="en-US" sz="3200" b="1" dirty="0" smtClean="0"/>
              <a:t>Stress</a:t>
            </a:r>
            <a:endParaRPr lang="en-US" sz="3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52400" y="2438400"/>
            <a:ext cx="2590800" cy="1077218"/>
          </a:xfrm>
          <a:prstGeom prst="rect">
            <a:avLst/>
          </a:prstGeom>
          <a:pattFill prst="pct2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Tension </a:t>
            </a:r>
          </a:p>
          <a:p>
            <a:pPr algn="ctr"/>
            <a:r>
              <a:rPr lang="en-US" sz="3200" b="1" dirty="0" smtClean="0"/>
              <a:t>Stress</a:t>
            </a:r>
            <a:endParaRPr lang="en-US" sz="3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133600" y="381000"/>
            <a:ext cx="4267200" cy="584775"/>
          </a:xfrm>
          <a:prstGeom prst="rect">
            <a:avLst/>
          </a:prstGeom>
          <a:pattFill prst="pct25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Types of stress </a:t>
            </a:r>
          </a:p>
        </p:txBody>
      </p:sp>
      <p:cxnSp>
        <p:nvCxnSpPr>
          <p:cNvPr id="12" name="رابط بشكل مرفق 11"/>
          <p:cNvCxnSpPr/>
          <p:nvPr/>
        </p:nvCxnSpPr>
        <p:spPr>
          <a:xfrm>
            <a:off x="3962400" y="965775"/>
            <a:ext cx="3429000" cy="7106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بشكل مرفق 12"/>
          <p:cNvCxnSpPr/>
          <p:nvPr/>
        </p:nvCxnSpPr>
        <p:spPr>
          <a:xfrm rot="10800000" flipV="1">
            <a:off x="1143000" y="969820"/>
            <a:ext cx="2971800" cy="8630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4114800" y="969820"/>
            <a:ext cx="0" cy="1468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endCxn id="6" idx="0"/>
          </p:cNvCxnSpPr>
          <p:nvPr/>
        </p:nvCxnSpPr>
        <p:spPr>
          <a:xfrm>
            <a:off x="7391400" y="1676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1143000" y="1832846"/>
            <a:ext cx="0" cy="605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property relations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G=</a:t>
            </a:r>
            <a:r>
              <a:rPr lang="en-US" sz="5400" b="0" i="0" dirty="0" smtClean="0">
                <a:latin typeface="+mj-lt"/>
              </a:rPr>
              <a:t>E/(2(1+</a:t>
            </a:r>
            <a:r>
              <a:rPr lang="en-US" sz="5400" b="0" i="0" dirty="0" smtClean="0">
                <a:latin typeface="+mj-lt"/>
                <a:sym typeface="Symbol"/>
              </a:rPr>
              <a:t></a:t>
            </a:r>
            <a:r>
              <a:rPr lang="en-US" sz="5400" b="0" i="0" dirty="0" smtClean="0">
                <a:latin typeface="+mj-lt"/>
              </a:rPr>
              <a:t>))</a:t>
            </a:r>
          </a:p>
          <a:p>
            <a:pPr algn="ctr"/>
            <a:endParaRPr lang="en-US" sz="5400" dirty="0" smtClean="0"/>
          </a:p>
          <a:p>
            <a:r>
              <a:rPr lang="en-US" sz="3600" dirty="0" smtClean="0"/>
              <a:t>Where: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is Young’s modulus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G</a:t>
            </a:r>
            <a:r>
              <a:rPr lang="en-US" sz="3600" dirty="0" smtClean="0"/>
              <a:t> </a:t>
            </a:r>
            <a:r>
              <a:rPr lang="en-US" sz="3600" dirty="0" smtClean="0"/>
              <a:t>     is </a:t>
            </a:r>
            <a:r>
              <a:rPr lang="en-US" sz="3600" dirty="0" smtClean="0"/>
              <a:t>modulus of rigidity</a:t>
            </a:r>
          </a:p>
          <a:p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      </a:t>
            </a:r>
            <a:r>
              <a:rPr lang="en-US" sz="3600" dirty="0" smtClean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is Poisson’s ratio </a:t>
            </a:r>
            <a:endParaRPr lang="en-US" sz="3600" dirty="0"/>
          </a:p>
          <a:p>
            <a:pPr algn="ctr"/>
            <a:endParaRPr lang="en-US" sz="5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A cubic block with each side of original length 4 in .  Is subjected to the compressive force as shown . If its sides along the x and y direction increased to 4.0001 in , determine </a:t>
            </a:r>
            <a:r>
              <a:rPr lang="en-US" dirty="0" smtClean="0">
                <a:sym typeface="Symbol"/>
              </a:rPr>
              <a:t> and G for the material .Assume it behaves elastically and E=10x10</a:t>
            </a:r>
            <a:r>
              <a:rPr lang="en-US" baseline="30000" dirty="0" smtClean="0">
                <a:sym typeface="Symbol"/>
              </a:rPr>
              <a:t>3 </a:t>
            </a:r>
            <a:r>
              <a:rPr lang="en-US" dirty="0" err="1" smtClean="0">
                <a:sym typeface="Symbol"/>
              </a:rPr>
              <a:t>ksi</a:t>
            </a:r>
            <a:endParaRPr lang="en-US" dirty="0" smtClean="0">
              <a:sym typeface="Symbol"/>
            </a:endParaRPr>
          </a:p>
          <a:p>
            <a:r>
              <a:rPr lang="en-US" baseline="30000" dirty="0" smtClean="0">
                <a:sym typeface="Symbol"/>
              </a:rPr>
              <a:t>                                                                                                   </a:t>
            </a:r>
          </a:p>
          <a:p>
            <a:r>
              <a:rPr lang="en-US" baseline="30000" dirty="0"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                                                                                 </a:t>
            </a:r>
            <a:endParaRPr lang="en-US" baseline="30000" dirty="0">
              <a:sym typeface="Symbol"/>
            </a:endParaRPr>
          </a:p>
          <a:p>
            <a:endParaRPr lang="en-US" baseline="30000" dirty="0" smtClean="0">
              <a:sym typeface="Symbol"/>
            </a:endParaRPr>
          </a:p>
          <a:p>
            <a:endParaRPr lang="en-US" baseline="30000" dirty="0">
              <a:sym typeface="Symbol"/>
            </a:endParaRPr>
          </a:p>
          <a:p>
            <a:endParaRPr lang="en-US" baseline="30000" dirty="0"/>
          </a:p>
        </p:txBody>
      </p:sp>
      <p:sp>
        <p:nvSpPr>
          <p:cNvPr id="4" name="مكعب 3"/>
          <p:cNvSpPr/>
          <p:nvPr/>
        </p:nvSpPr>
        <p:spPr>
          <a:xfrm>
            <a:off x="5410200" y="4572000"/>
            <a:ext cx="914400" cy="1066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5257800" y="58674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5867400" y="4038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56388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4in</a:t>
            </a:r>
            <a:endParaRPr lang="en-US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638800" y="3733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kip</a:t>
            </a:r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Stress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C000"/>
                </a:solidFill>
              </a:rPr>
              <a:t>Tension of Stress</a:t>
            </a:r>
            <a:r>
              <a:rPr lang="en-US" dirty="0" smtClean="0"/>
              <a:t> : is the force per unit area producing </a:t>
            </a:r>
            <a:r>
              <a:rPr lang="en-US" dirty="0" smtClean="0">
                <a:solidFill>
                  <a:srgbClr val="00B050"/>
                </a:solidFill>
              </a:rPr>
              <a:t>elongation</a:t>
            </a:r>
            <a:r>
              <a:rPr lang="en-US" dirty="0" smtClean="0"/>
              <a:t> of an object.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علبة 3"/>
          <p:cNvSpPr/>
          <p:nvPr/>
        </p:nvSpPr>
        <p:spPr>
          <a:xfrm rot="5400000">
            <a:off x="2590800" y="2324099"/>
            <a:ext cx="838200" cy="2286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مين 4"/>
          <p:cNvSpPr/>
          <p:nvPr/>
        </p:nvSpPr>
        <p:spPr>
          <a:xfrm>
            <a:off x="4114800" y="3276600"/>
            <a:ext cx="7239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مين 5"/>
          <p:cNvSpPr/>
          <p:nvPr/>
        </p:nvSpPr>
        <p:spPr>
          <a:xfrm rot="10800000">
            <a:off x="1181100" y="3276600"/>
            <a:ext cx="7239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ربع نص 6"/>
          <p:cNvSpPr txBox="1"/>
          <p:nvPr/>
        </p:nvSpPr>
        <p:spPr>
          <a:xfrm>
            <a:off x="1752600" y="4114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Tension</a:t>
            </a:r>
            <a:endParaRPr lang="en-US" b="1" i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572000" y="3200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10" name="مربع نص 9"/>
          <p:cNvSpPr txBox="1"/>
          <p:nvPr/>
        </p:nvSpPr>
        <p:spPr>
          <a:xfrm flipH="1">
            <a:off x="685800" y="3200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C000"/>
                </a:solidFill>
              </a:rPr>
              <a:t>Compression of Stress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/>
              <a:t>:</a:t>
            </a:r>
            <a:r>
              <a:rPr lang="en-US" dirty="0" smtClean="0"/>
              <a:t> is the force per unit area producing </a:t>
            </a:r>
            <a:r>
              <a:rPr lang="en-US" dirty="0" smtClean="0">
                <a:solidFill>
                  <a:srgbClr val="00B050"/>
                </a:solidFill>
              </a:rPr>
              <a:t>compression</a:t>
            </a:r>
            <a:r>
              <a:rPr lang="en-US" dirty="0" smtClean="0"/>
              <a:t> of an object.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علبة 3"/>
          <p:cNvSpPr/>
          <p:nvPr/>
        </p:nvSpPr>
        <p:spPr>
          <a:xfrm rot="5400000">
            <a:off x="2590800" y="2324099"/>
            <a:ext cx="838200" cy="2286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مين 4"/>
          <p:cNvSpPr/>
          <p:nvPr/>
        </p:nvSpPr>
        <p:spPr>
          <a:xfrm rot="10800000">
            <a:off x="4038600" y="3314698"/>
            <a:ext cx="762000" cy="4191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سهم إلى اليمين 5"/>
          <p:cNvSpPr/>
          <p:nvPr/>
        </p:nvSpPr>
        <p:spPr>
          <a:xfrm>
            <a:off x="1066800" y="3314698"/>
            <a:ext cx="762000" cy="4191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572000" y="3286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81000" y="3286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752600" y="4114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Compression</a:t>
            </a:r>
            <a:endParaRPr lang="en-US" b="1" i="1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C000"/>
                </a:solidFill>
              </a:rPr>
              <a:t>Shear of Stress </a:t>
            </a:r>
            <a:r>
              <a:rPr lang="en-US" dirty="0" smtClean="0"/>
              <a:t>: is the opposite “sliding force “ applied to parallel force of the object . Producing change in shape of material without changing its volume</a:t>
            </a:r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 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514600" y="4648200"/>
            <a:ext cx="2895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4267200" y="4191000"/>
            <a:ext cx="2895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 rot="5400000">
            <a:off x="4076700" y="4533900"/>
            <a:ext cx="14478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ربع نص 6"/>
          <p:cNvSpPr txBox="1"/>
          <p:nvPr/>
        </p:nvSpPr>
        <p:spPr>
          <a:xfrm>
            <a:off x="3733800" y="59537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Shear</a:t>
            </a:r>
            <a:endParaRPr lang="en-US" b="1" i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143000" y="46583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8486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10" name="سهم إلى اليمين 9"/>
          <p:cNvSpPr/>
          <p:nvPr/>
        </p:nvSpPr>
        <p:spPr>
          <a:xfrm rot="10800000">
            <a:off x="1790700" y="4724399"/>
            <a:ext cx="7239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سهم إلى اليمين 10"/>
          <p:cNvSpPr/>
          <p:nvPr/>
        </p:nvSpPr>
        <p:spPr>
          <a:xfrm>
            <a:off x="7162800" y="4267200"/>
            <a:ext cx="7239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2237"/>
                <a:ext cx="8229600" cy="3840163"/>
              </a:xfrm>
            </p:spPr>
            <p:txBody>
              <a:bodyPr/>
              <a:lstStyle/>
              <a:p>
                <a:r>
                  <a:rPr lang="en-US" u="sng" dirty="0" smtClean="0">
                    <a:solidFill>
                      <a:srgbClr val="00B050"/>
                    </a:solidFill>
                  </a:rPr>
                  <a:t>Stress</a:t>
                </a:r>
              </a:p>
              <a:p>
                <a:r>
                  <a:rPr lang="en-US" dirty="0" smtClean="0"/>
                  <a:t> Stress : Force per unit area</a:t>
                </a:r>
              </a:p>
              <a:p>
                <a:pPr algn="ctr">
                  <a:buFont typeface="Symbol"/>
                  <a:buChar char="s"/>
                </a:pPr>
                <a:r>
                  <a:rPr lang="en-US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F:Force applied in Newton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A:cross sectional area in m</a:t>
                </a:r>
                <a:r>
                  <a:rPr lang="en-US" baseline="30000" dirty="0" smtClean="0"/>
                  <a:t>2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 : Stress in N/m</a:t>
                </a:r>
                <a:r>
                  <a:rPr lang="en-US" baseline="30000" dirty="0" smtClean="0">
                    <a:sym typeface="Symbol"/>
                  </a:rPr>
                  <a:t>2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2237"/>
                <a:ext cx="8229600" cy="3840163"/>
              </a:xfrm>
              <a:blipFill rotWithShape="1">
                <a:blip r:embed="rId2"/>
                <a:stretch>
                  <a:fillRect l="-1852" t="-2063" b="-3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مستطيل 1"/>
          <p:cNvSpPr/>
          <p:nvPr/>
        </p:nvSpPr>
        <p:spPr>
          <a:xfrm>
            <a:off x="609600" y="4114800"/>
            <a:ext cx="79248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كعب 3"/>
          <p:cNvSpPr/>
          <p:nvPr/>
        </p:nvSpPr>
        <p:spPr>
          <a:xfrm>
            <a:off x="2590800" y="4419600"/>
            <a:ext cx="3581400" cy="1143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مين 6"/>
          <p:cNvSpPr/>
          <p:nvPr/>
        </p:nvSpPr>
        <p:spPr>
          <a:xfrm>
            <a:off x="5943600" y="4876800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1676400" y="4838700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524000" y="44196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1257300" y="4248090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705600" y="4800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</a:t>
            </a:r>
            <a:endParaRPr lang="en-US" b="1" i="1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Strain :</a:t>
            </a:r>
            <a:r>
              <a:rPr lang="en-US" sz="3600" dirty="0"/>
              <a:t>Ratio of elongation of material to the original length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sym typeface="Symbol"/>
                  </a:rPr>
                  <a:t>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sym typeface="Symbol"/>
                          </a:rPr>
                          <m:t></m:t>
                        </m:r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, where : </a:t>
                </a:r>
                <a:r>
                  <a:rPr lang="en-US" dirty="0" smtClean="0">
                    <a:sym typeface="Symbol"/>
                  </a:rPr>
                  <a:t></a:t>
                </a:r>
                <a:r>
                  <a:rPr lang="en-US" dirty="0" smtClean="0">
                    <a:latin typeface="Gisha" pitchFamily="34" charset="-79"/>
                    <a:cs typeface="Gisha" pitchFamily="34" charset="-79"/>
                    <a:sym typeface="Symbol"/>
                  </a:rPr>
                  <a:t>l : </a:t>
                </a:r>
                <a:r>
                  <a:rPr lang="en-US" dirty="0" smtClean="0">
                    <a:latin typeface="+mj-lt"/>
                    <a:cs typeface="Gisha" pitchFamily="34" charset="-79"/>
                    <a:sym typeface="Symbol"/>
                  </a:rPr>
                  <a:t>elongation(m)</a:t>
                </a:r>
                <a:r>
                  <a:rPr lang="en-US" dirty="0" smtClean="0">
                    <a:latin typeface="Gisha" pitchFamily="34" charset="-79"/>
                    <a:cs typeface="Gisha" pitchFamily="34" charset="-79"/>
                    <a:sym typeface="Symbol"/>
                  </a:rPr>
                  <a:t>,l</a:t>
                </a:r>
                <a:r>
                  <a:rPr lang="en-US" baseline="-25000" dirty="0" smtClean="0">
                    <a:latin typeface="Gisha" pitchFamily="34" charset="-79"/>
                    <a:cs typeface="Gisha" pitchFamily="34" charset="-79"/>
                    <a:sym typeface="Symbol"/>
                  </a:rPr>
                  <a:t>o </a:t>
                </a:r>
                <a:r>
                  <a:rPr lang="en-US" dirty="0" smtClean="0">
                    <a:latin typeface="Gisha" pitchFamily="34" charset="-79"/>
                    <a:cs typeface="Gisha" pitchFamily="34" charset="-79"/>
                    <a:sym typeface="Symbol"/>
                  </a:rPr>
                  <a:t>: </a:t>
                </a:r>
                <a:r>
                  <a:rPr lang="en-US" dirty="0" smtClean="0">
                    <a:latin typeface="+mj-lt"/>
                    <a:cs typeface="Gisha" pitchFamily="34" charset="-79"/>
                    <a:sym typeface="Symbol"/>
                  </a:rPr>
                  <a:t>original length of a material (m) and  is strain ,Dimensionless.</a:t>
                </a:r>
              </a:p>
              <a:p>
                <a:endParaRPr lang="en-US" dirty="0" smtClean="0">
                  <a:latin typeface="+mj-lt"/>
                  <a:cs typeface="Gisha" pitchFamily="34" charset="-79"/>
                  <a:sym typeface="Symbol"/>
                </a:endParaRPr>
              </a:p>
              <a:p>
                <a:r>
                  <a:rPr lang="en-US" i="1" u="sng" dirty="0" smtClean="0">
                    <a:latin typeface="+mj-lt"/>
                    <a:cs typeface="Gisha" pitchFamily="34" charset="-79"/>
                    <a:sym typeface="Symbol"/>
                  </a:rPr>
                  <a:t>Elongation</a:t>
                </a:r>
                <a:r>
                  <a:rPr lang="en-US" i="1" dirty="0" smtClean="0">
                    <a:latin typeface="+mj-lt"/>
                    <a:cs typeface="Gisha" pitchFamily="34" charset="-79"/>
                    <a:sym typeface="Symbol"/>
                  </a:rPr>
                  <a:t>       </a:t>
                </a:r>
                <a:r>
                  <a:rPr lang="en-US" dirty="0" smtClean="0">
                    <a:sym typeface="Symbol"/>
                  </a:rPr>
                  <a:t></a:t>
                </a:r>
                <a:r>
                  <a:rPr lang="en-US" dirty="0" smtClean="0">
                    <a:latin typeface="Gisha" pitchFamily="34" charset="-79"/>
                    <a:cs typeface="Gisha" pitchFamily="34" charset="-79"/>
                    <a:sym typeface="Symbol"/>
                  </a:rPr>
                  <a:t>l =</a:t>
                </a:r>
                <a:r>
                  <a:rPr lang="en-US" i="1" dirty="0" smtClean="0">
                    <a:latin typeface="Bell MT" pitchFamily="18" charset="0"/>
                  </a:rPr>
                  <a:t>l</a:t>
                </a:r>
                <a:r>
                  <a:rPr lang="en-US" baseline="-25000" dirty="0" smtClean="0"/>
                  <a:t>f</a:t>
                </a:r>
                <a:r>
                  <a:rPr lang="en-US" dirty="0" smtClean="0"/>
                  <a:t> – </a:t>
                </a:r>
                <a:r>
                  <a:rPr lang="en-US" i="1" dirty="0" smtClean="0">
                    <a:latin typeface="Bell MT" pitchFamily="18" charset="0"/>
                  </a:rPr>
                  <a:t>l</a:t>
                </a:r>
                <a:r>
                  <a:rPr lang="en-US" baseline="-25000" dirty="0" smtClean="0"/>
                  <a:t>o</a:t>
                </a:r>
              </a:p>
              <a:p>
                <a:r>
                  <a:rPr lang="en-US" dirty="0" smtClean="0"/>
                  <a:t>Where : </a:t>
                </a:r>
                <a:r>
                  <a:rPr lang="en-US" baseline="-25000" dirty="0" smtClean="0"/>
                  <a:t> </a:t>
                </a:r>
                <a:r>
                  <a:rPr lang="en-US" i="1" dirty="0" smtClean="0">
                    <a:latin typeface="Bell MT" pitchFamily="18" charset="0"/>
                  </a:rPr>
                  <a:t>l</a:t>
                </a:r>
                <a:r>
                  <a:rPr lang="en-US" baseline="-25000" dirty="0" smtClean="0"/>
                  <a:t>f  </a:t>
                </a:r>
                <a:r>
                  <a:rPr lang="en-US" dirty="0" smtClean="0"/>
                  <a:t> loaded length of a material(m)</a:t>
                </a:r>
                <a:endParaRPr lang="en-US" baseline="-25000" dirty="0"/>
              </a:p>
              <a:p>
                <a:endParaRPr lang="en-US" baseline="-25000" dirty="0"/>
              </a:p>
              <a:p>
                <a:endParaRPr lang="en-US" baseline="-25000" dirty="0"/>
              </a:p>
              <a:p>
                <a:r>
                  <a:rPr lang="en-US" dirty="0" smtClean="0">
                    <a:latin typeface="Gisha" pitchFamily="34" charset="-79"/>
                    <a:cs typeface="Gisha" pitchFamily="34" charset="-79"/>
                    <a:sym typeface="Symbol"/>
                  </a:rPr>
                  <a:t>  </a:t>
                </a:r>
                <a:endParaRPr lang="en-US" i="1" u="sng" dirty="0" smtClean="0">
                  <a:latin typeface="+mj-lt"/>
                  <a:cs typeface="Gisha" pitchFamily="34" charset="-79"/>
                  <a:sym typeface="Symbol"/>
                </a:endParaRPr>
              </a:p>
              <a:p>
                <a:endParaRPr lang="en-US" dirty="0">
                  <a:latin typeface="+mj-lt"/>
                  <a:cs typeface="Gisha" pitchFamily="34" charset="-79"/>
                  <a:sym typeface="Symbol"/>
                </a:endParaRPr>
              </a:p>
              <a:p>
                <a:endParaRPr lang="en-US" dirty="0" smtClean="0">
                  <a:latin typeface="+mj-lt"/>
                  <a:cs typeface="Gisha" pitchFamily="34" charset="-79"/>
                  <a:sym typeface="Symbol"/>
                </a:endParaRPr>
              </a:p>
              <a:p>
                <a:endParaRPr lang="en-US" dirty="0" smtClean="0">
                  <a:latin typeface="+mj-lt"/>
                  <a:cs typeface="Gisha" pitchFamily="34" charset="-79"/>
                  <a:sym typeface="Symbol"/>
                </a:endParaRPr>
              </a:p>
              <a:p>
                <a:endParaRPr lang="en-US" dirty="0" smtClean="0">
                  <a:latin typeface="Gisha" pitchFamily="34" charset="-79"/>
                  <a:cs typeface="Gisha" pitchFamily="34" charset="-79"/>
                </a:endParaRP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/>
          <p:cNvSpPr/>
          <p:nvPr/>
        </p:nvSpPr>
        <p:spPr>
          <a:xfrm>
            <a:off x="2209800" y="5181600"/>
            <a:ext cx="22860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4495800" y="5181600"/>
            <a:ext cx="8001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رابط مستقيم 6"/>
          <p:cNvCxnSpPr/>
          <p:nvPr/>
        </p:nvCxnSpPr>
        <p:spPr>
          <a:xfrm>
            <a:off x="5295900" y="4876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2209800" y="4876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2209800" y="5029200"/>
            <a:ext cx="228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502730" y="4876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3200400" y="55258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Bell MT" pitchFamily="18" charset="0"/>
              </a:rPr>
              <a:t>l</a:t>
            </a:r>
            <a:r>
              <a:rPr lang="en-US" sz="3600" baseline="-25000" dirty="0" smtClean="0"/>
              <a:t>f</a:t>
            </a:r>
            <a:endParaRPr lang="en-US" sz="3600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200400" y="45352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Bell MT" pitchFamily="18" charset="0"/>
              </a:rPr>
              <a:t>l</a:t>
            </a:r>
            <a:r>
              <a:rPr lang="en-US" sz="3600" baseline="-25000" dirty="0" smtClean="0"/>
              <a:t>o</a:t>
            </a:r>
            <a:endParaRPr lang="en-US" sz="3600" baseline="-25000" dirty="0"/>
          </a:p>
        </p:txBody>
      </p:sp>
      <p:cxnSp>
        <p:nvCxnSpPr>
          <p:cNvPr id="17" name="رابط كسهم مستقيم 16"/>
          <p:cNvCxnSpPr/>
          <p:nvPr/>
        </p:nvCxnSpPr>
        <p:spPr>
          <a:xfrm flipV="1">
            <a:off x="4038600" y="5849036"/>
            <a:ext cx="1143000" cy="18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2327560" y="5867399"/>
            <a:ext cx="10252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One 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DEBA-C069-48CE-8063-419BC6A789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2111</Words>
  <Application>Microsoft Office PowerPoint</Application>
  <PresentationFormat>On-screen Show (4:3)</PresentationFormat>
  <Paragraphs>363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نسق Office</vt:lpstr>
      <vt:lpstr>Chapter One  Elasticity  </vt:lpstr>
      <vt:lpstr>Elastic  Properties of Materials</vt:lpstr>
      <vt:lpstr>Stress and Strain </vt:lpstr>
      <vt:lpstr>PowerPoint Presentation</vt:lpstr>
      <vt:lpstr>Types of Stress</vt:lpstr>
      <vt:lpstr>PowerPoint Presentation</vt:lpstr>
      <vt:lpstr>PowerPoint Presentation</vt:lpstr>
      <vt:lpstr>PowerPoint Presentation</vt:lpstr>
      <vt:lpstr> Strain :Ratio of elongation of material to the original length </vt:lpstr>
      <vt:lpstr>Relation between Stress and Strain </vt:lpstr>
      <vt:lpstr>PowerPoint Presentation</vt:lpstr>
      <vt:lpstr>Elastic Limit</vt:lpstr>
      <vt:lpstr>PowerPoint Presentation</vt:lpstr>
      <vt:lpstr>PowerPoint Presentation</vt:lpstr>
      <vt:lpstr>Young’s Modulus and Hook’s Law</vt:lpstr>
      <vt:lpstr>PowerPoint Presentation</vt:lpstr>
      <vt:lpstr>PowerPoint Presentation</vt:lpstr>
      <vt:lpstr>Deformation types and define an elastic modulus </vt:lpstr>
      <vt:lpstr>Young’s Modulus : Elasticity in Length</vt:lpstr>
      <vt:lpstr>Shear Modulus :Elasticity of Shape</vt:lpstr>
      <vt:lpstr>Bulk Modulus : Volume Elasticity</vt:lpstr>
      <vt:lpstr>PowerPoint Presentation</vt:lpstr>
      <vt:lpstr> </vt:lpstr>
      <vt:lpstr>Hook’s Law </vt:lpstr>
      <vt:lpstr>PowerPoint Presentation</vt:lpstr>
      <vt:lpstr>PowerPoint Presentation</vt:lpstr>
      <vt:lpstr>PowerPoint Presentation</vt:lpstr>
      <vt:lpstr>Example :</vt:lpstr>
      <vt:lpstr>PowerPoint Presentation</vt:lpstr>
      <vt:lpstr>PowerPoint Presentation</vt:lpstr>
      <vt:lpstr>PowerPoint Presentation</vt:lpstr>
      <vt:lpstr>Poisson’s ratio  Shear stress – strain diagram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Shear Stress-strain relation </vt:lpstr>
      <vt:lpstr>Material property relations 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 Properties of Materials</dc:title>
  <dc:creator>Ali</dc:creator>
  <cp:lastModifiedBy>DR.Ahmed Saker 2o1O</cp:lastModifiedBy>
  <cp:revision>84</cp:revision>
  <cp:lastPrinted>2018-12-03T17:42:41Z</cp:lastPrinted>
  <dcterms:created xsi:type="dcterms:W3CDTF">2018-08-01T10:14:50Z</dcterms:created>
  <dcterms:modified xsi:type="dcterms:W3CDTF">2018-12-08T19:17:35Z</dcterms:modified>
</cp:coreProperties>
</file>